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9"/>
  </p:notesMasterIdLst>
  <p:handoutMasterIdLst>
    <p:handoutMasterId r:id="rId40"/>
  </p:handoutMasterIdLst>
  <p:sldIdLst>
    <p:sldId id="295" r:id="rId3"/>
    <p:sldId id="301" r:id="rId4"/>
    <p:sldId id="258" r:id="rId5"/>
    <p:sldId id="259" r:id="rId6"/>
    <p:sldId id="260" r:id="rId7"/>
    <p:sldId id="261" r:id="rId8"/>
    <p:sldId id="262" r:id="rId9"/>
    <p:sldId id="303" r:id="rId10"/>
    <p:sldId id="29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4" r:id="rId21"/>
    <p:sldId id="274" r:id="rId22"/>
    <p:sldId id="302" r:id="rId23"/>
    <p:sldId id="276" r:id="rId24"/>
    <p:sldId id="277" r:id="rId25"/>
    <p:sldId id="278" r:id="rId26"/>
    <p:sldId id="279" r:id="rId27"/>
    <p:sldId id="280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81" r:id="rId36"/>
    <p:sldId id="297" r:id="rId37"/>
    <p:sldId id="293" r:id="rId3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4"/>
    <p:restoredTop sz="94749"/>
  </p:normalViewPr>
  <p:slideViewPr>
    <p:cSldViewPr snapToGrid="0" snapToObjects="1">
      <p:cViewPr>
        <p:scale>
          <a:sx n="95" d="100"/>
          <a:sy n="95" d="100"/>
        </p:scale>
        <p:origin x="968" y="24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d066560/hari/GHP/Thesis%20Resources/Work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d066560/hari/GHP/Thesis%20Resources/Work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d066560/hari/GHP/Thesis%20Resources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Sheet4!$D$8</c:f>
              <c:strCache>
                <c:ptCount val="1"/>
                <c:pt idx="0">
                  <c:v>Location based service - users (millions)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Sheet4!$C$9:$C$11</c:f>
              <c:numCache>
                <c:formatCode>General</c:formatCode>
                <c:ptCount val="3"/>
                <c:pt idx="0">
                  <c:v>2013.0</c:v>
                </c:pt>
                <c:pt idx="1">
                  <c:v>2016.0</c:v>
                </c:pt>
                <c:pt idx="2">
                  <c:v>2018.0</c:v>
                </c:pt>
              </c:numCache>
            </c:numRef>
          </c:cat>
          <c:val>
            <c:numRef>
              <c:f>Sheet4!$D$9:$D$11</c:f>
              <c:numCache>
                <c:formatCode>General</c:formatCode>
                <c:ptCount val="3"/>
                <c:pt idx="0">
                  <c:v>123.0</c:v>
                </c:pt>
                <c:pt idx="1">
                  <c:v>197.0</c:v>
                </c:pt>
                <c:pt idx="2">
                  <c:v>242.0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2021515792"/>
        <c:axId val="-2021628032"/>
      </c:barChart>
      <c:catAx>
        <c:axId val="-202151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1628032"/>
        <c:crosses val="autoZero"/>
        <c:auto val="1"/>
        <c:lblAlgn val="ctr"/>
        <c:lblOffset val="100"/>
        <c:noMultiLvlLbl val="0"/>
      </c:catAx>
      <c:valAx>
        <c:axId val="-2021628032"/>
        <c:scaling>
          <c:orientation val="minMax"/>
        </c:scaling>
        <c:delete val="1"/>
        <c:axPos val="l"/>
        <c:majorTickMark val="none"/>
        <c:minorTickMark val="none"/>
        <c:tickLblPos val="nextTo"/>
        <c:crossAx val="-202151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Sheet4!$M$17</c:f>
              <c:strCache>
                <c:ptCount val="1"/>
                <c:pt idx="0">
                  <c:v>Location based market spending (billions)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numFmt formatCode="[$$-409]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Sheet4!$L$18:$L$20</c:f>
              <c:numCache>
                <c:formatCode>General</c:formatCode>
                <c:ptCount val="3"/>
                <c:pt idx="0">
                  <c:v>2013.0</c:v>
                </c:pt>
                <c:pt idx="1">
                  <c:v>2016.0</c:v>
                </c:pt>
                <c:pt idx="2">
                  <c:v>2018.0</c:v>
                </c:pt>
              </c:numCache>
            </c:numRef>
          </c:cat>
          <c:val>
            <c:numRef>
              <c:f>Sheet4!$M$18:$M$20</c:f>
              <c:numCache>
                <c:formatCode>[$$-409]#.##000</c:formatCode>
                <c:ptCount val="3"/>
                <c:pt idx="0">
                  <c:v>2.1</c:v>
                </c:pt>
                <c:pt idx="1">
                  <c:v>6.1</c:v>
                </c:pt>
                <c:pt idx="2">
                  <c:v>11.0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2014245952"/>
        <c:axId val="1837855920"/>
      </c:lineChart>
      <c:catAx>
        <c:axId val="-201424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855920"/>
        <c:crosses val="autoZero"/>
        <c:auto val="1"/>
        <c:lblAlgn val="ctr"/>
        <c:lblOffset val="100"/>
        <c:noMultiLvlLbl val="0"/>
      </c:catAx>
      <c:valAx>
        <c:axId val="1837855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.##0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424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2">
        <a:alpha val="55000"/>
      </a:schemeClr>
    </a:solidFill>
    <a:ln w="9525" cap="flat" cmpd="sng" algn="ctr"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Multiple Read - Partitioning Benefit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Sheet1!$B$28</c:f>
              <c:strCache>
                <c:ptCount val="1"/>
                <c:pt idx="0">
                  <c:v>Default Partitioning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Sheet1!$A$29:$A$36</c:f>
              <c:numCache>
                <c:formatCode>General</c:formatCode>
                <c:ptCount val="8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</c:numCache>
            </c:numRef>
          </c:cat>
          <c:val>
            <c:numRef>
              <c:f>Sheet1!$B$29:$B$36</c:f>
              <c:numCache>
                <c:formatCode>General</c:formatCode>
                <c:ptCount val="8"/>
                <c:pt idx="0">
                  <c:v>15.0</c:v>
                </c:pt>
                <c:pt idx="1">
                  <c:v>17.0</c:v>
                </c:pt>
                <c:pt idx="2">
                  <c:v>19.0</c:v>
                </c:pt>
                <c:pt idx="3">
                  <c:v>21.0</c:v>
                </c:pt>
                <c:pt idx="4">
                  <c:v>23.0</c:v>
                </c:pt>
                <c:pt idx="5">
                  <c:v>25.0</c:v>
                </c:pt>
                <c:pt idx="6">
                  <c:v>27.0</c:v>
                </c:pt>
                <c:pt idx="7">
                  <c:v>29.0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Sheet1!$C$28</c:f>
              <c:strCache>
                <c:ptCount val="1"/>
                <c:pt idx="0">
                  <c:v>GHP Optimized Partitioning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Sheet1!$A$29:$A$36</c:f>
              <c:numCache>
                <c:formatCode>General</c:formatCode>
                <c:ptCount val="8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</c:numCache>
            </c:numRef>
          </c:cat>
          <c:val>
            <c:numRef>
              <c:f>Sheet1!$C$29:$C$36</c:f>
              <c:numCache>
                <c:formatCode>0,000;[Red]0,000</c:formatCode>
                <c:ptCount val="8"/>
                <c:pt idx="0" formatCode="General">
                  <c:v>24.0</c:v>
                </c:pt>
                <c:pt idx="1">
                  <c:v>24.012</c:v>
                </c:pt>
                <c:pt idx="2">
                  <c:v>24.024</c:v>
                </c:pt>
                <c:pt idx="3">
                  <c:v>24.036</c:v>
                </c:pt>
                <c:pt idx="4">
                  <c:v>24.048</c:v>
                </c:pt>
                <c:pt idx="5">
                  <c:v>24.06</c:v>
                </c:pt>
                <c:pt idx="6">
                  <c:v>24.072</c:v>
                </c:pt>
                <c:pt idx="7">
                  <c:v>24.084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0088816"/>
        <c:axId val="-2140082544"/>
      </c:lineChart>
      <c:catAx>
        <c:axId val="-214008881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Reads after partitioning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082544"/>
        <c:crosses val="autoZero"/>
        <c:auto val="1"/>
        <c:lblAlgn val="ctr"/>
        <c:lblOffset val="100"/>
        <c:noMultiLvlLbl val="0"/>
      </c:catAx>
      <c:valAx>
        <c:axId val="-2140082544"/>
        <c:scaling>
          <c:orientation val="minMax"/>
          <c:min val="14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Cummulative 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088816"/>
        <c:crosses val="autoZero"/>
        <c:crossBetween val="between"/>
        <c:majorUnit val="2.0"/>
        <c:min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893C835-184D-4F68-A58D-33D799881010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8C0B9-5828-49D0-9510-C3818BC2F45F}" type="datetimeFigureOut">
              <a:rPr lang="en-US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3D445-EDD3-4869-B256-9840550AB1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53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A1D3A-751A-42CE-9D9B-2095CF0FCE35}" type="datetimeFigureOut">
              <a:rPr lang="en-US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13EC72F-42BA-4FFB-B8B6-A1BF1EBEE4F6}" type="slidenum"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60FB0-13F8-498D-851F-8D5E395B4F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4E46ED-93E2-5B41-9C5D-E82A15D81CB0}" type="datetime4">
              <a:rPr lang="de-DE" smtClean="0"/>
              <a:t>13. July 2016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90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862136-900E-4F48-AF47-AEADA6E6DAF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77E24-4E54-41AE-89B1-D8E1C7CBA0E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8518-D3A9-4F37-8971-0ED5259B135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6DFCB-D6D0-4571-AC00-D1CB8BB6FCF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9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9662D-15D2-47BF-ACD0-2B7F37D3E3E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30FBE0-4E80-4C79-A4BE-DE40569F016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85630-E7FB-4A7B-A5C5-4572676A4FD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3AD47-D7F5-4B34-841D-4619F5F5B5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061BA-BF78-489C-9383-3D048BC7517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3F56B-5809-4172-8524-1AE35816F1F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0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8863D-50F9-454D-A76D-FC02961D1AF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C2A45-C870-4F22-B0F2-5EED9D8610B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35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A51EE-4799-41E0-AE82-5657C4EC8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D1CAB-2926-40F3-A6F0-FB293E77396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26D28-855C-4E0E-B244-279F1AC7812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64864-726F-4D98-84A5-5E5DFF4D46C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4C8AC4-84BE-4A45-9BF7-09A46921BE6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7C5CC-7122-472B-9767-13DD5D15E0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4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2CE4-56F7-485A-BA85-0ADCDC5CAAB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56D85C-A3F3-4E79-8824-03E4685BE1C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6F318-4D90-4346-B0B8-8A569E9A061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7E1-BBD5-4EBD-83F1-F43E997FC2C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5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76467-3230-49CA-83F2-4090A25B5A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9775AE-3F75-404D-928E-D09B26CCC4B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944D9-F6DD-407E-A8EA-E0E3886A0EA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0F546-0A1B-4803-92E4-44754AD748F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8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0AC59A-C813-49CC-93AD-9F889A148D6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E3514-6DD2-4953-81AA-5046514DC4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51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AD53F-1FE0-4EE4-A999-28186BEE1ED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0077-6BBD-47E0-80FC-9014A6BC0B5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46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B2A0-FA05-45BB-B218-60C33D26A2D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C48F1-F29F-4C11-90AC-760F5B30001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06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A1BA1D-A5FB-4AF6-9F21-574E211D3B6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3E278-9B97-4B4E-844A-29CAF1A8D64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5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13EC72F-42BA-4FFB-B8B6-A1BF1EBEE4F6}" type="slidenum">
              <a:rPr lang="uk-UA" smtClean="0"/>
              <a:t>33</a:t>
            </a:fld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160FB0-13F8-498D-851F-8D5E395B4F64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3218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C37F32-228A-4974-B537-8315A9249D0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443E5-ED97-4540-879C-A1CA2F7C8B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7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C37F32-228A-4974-B537-8315A9249D0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443E5-ED97-4540-879C-A1CA2F7C8B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6F318-4D90-4346-B0B8-8A569E9A061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7E1-BBD5-4EBD-83F1-F43E997FC2C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B7C71-D590-485C-9D0C-161C77647C2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FBA8A-85A9-4136-8FD1-EC815A38888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B62BA-259D-468C-9B09-3B73B9FEB72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D7E6C-E735-4D88-B3B8-D624AEE0E3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5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E47619-AFED-4FB6-A63F-8EBFD1988E4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03F8B5-E53F-4BA1-82E0-5D2F956DFC8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A2773-74F6-4BD2-B0A8-19E0649204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220481-9A9A-42D6-A93F-199D570F116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3F45-8D21-4EFC-AE6E-574C82359C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EDCD5-CABD-4CD7-A041-4AF6964DEFB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4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76467-3230-49CA-83F2-4090A25B5A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9775AE-3F75-404D-928E-D09B26CCC4B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9E768627-9198-3D4D-842C-707B17A00356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7240BC4-C1D3-48B0-B7B8-A76BEA608C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4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C245C80D-FA0E-C042-B577-4FC16F3A8912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84072C19-5491-4C2C-8695-B0FC73796A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8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AEB1FE67-3D76-7F4D-8B97-A9FCCA473665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39A89660-F1CA-45C5-B9F9-FE4E8F523A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76517" y="396839"/>
            <a:ext cx="9527591" cy="2510855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4" noProof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5525" y="1597682"/>
            <a:ext cx="7322473" cy="104120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76517" y="216991"/>
            <a:ext cx="9527591" cy="159244"/>
          </a:xfrm>
          <a:prstGeom prst="rect">
            <a:avLst/>
          </a:prstGeom>
          <a:solidFill>
            <a:srgbClr val="005AA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906990" y="541812"/>
            <a:ext cx="2065128" cy="8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78268" y="7008471"/>
            <a:ext cx="952584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76518" y="397234"/>
            <a:ext cx="9525841" cy="15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76518" y="2910052"/>
            <a:ext cx="9525841" cy="87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278269" y="2916273"/>
            <a:ext cx="9524090" cy="4071178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276517" y="7149872"/>
            <a:ext cx="7938492" cy="25548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r>
              <a:rPr kumimoji="0" lang="en-US" sz="110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Dept. of CS  |  Databases and Distributed Systems  |  Hariharan Gandhi |  </a:t>
            </a:r>
            <a:fld id="{8E9B2640-8CD7-45FF-9440-54608BC46479}" type="slidenum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2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7906991" y="1500749"/>
            <a:ext cx="1975735" cy="5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noProof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4798" y="1572033"/>
            <a:ext cx="1546409" cy="4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2"/>
          <p:cNvSpPr/>
          <p:nvPr userDrawn="1"/>
        </p:nvSpPr>
        <p:spPr>
          <a:xfrm>
            <a:off x="7920843" y="2179623"/>
            <a:ext cx="1975735" cy="5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noProof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59" y="2194043"/>
            <a:ext cx="1308410" cy="5374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873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525" y="1755175"/>
            <a:ext cx="4559033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76579" y="1755175"/>
            <a:ext cx="4525779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9537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6875" y="1785750"/>
            <a:ext cx="9406466" cy="493830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68494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76517" y="405983"/>
            <a:ext cx="9527591" cy="2302901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4" noProof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5525" y="1597682"/>
            <a:ext cx="7322473" cy="104120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76517" y="216991"/>
            <a:ext cx="9527591" cy="159244"/>
          </a:xfrm>
          <a:prstGeom prst="rect">
            <a:avLst/>
          </a:prstGeom>
          <a:solidFill>
            <a:srgbClr val="005AA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906990" y="763487"/>
            <a:ext cx="2065128" cy="8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78268" y="7008471"/>
            <a:ext cx="952584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76518" y="397234"/>
            <a:ext cx="9525841" cy="15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76518" y="2708884"/>
            <a:ext cx="9525841" cy="87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278269" y="2715010"/>
            <a:ext cx="9524090" cy="4272441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276517" y="7149872"/>
            <a:ext cx="7938492" cy="25548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r>
              <a:rPr kumimoji="0" lang="en-US" sz="110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Dept. of CS  |  Databases and Distributed Systems  |  Hariharan Gandhi |  </a:t>
            </a:r>
            <a:fld id="{8E9B2640-8CD7-45FF-9440-54608BC46479}" type="slidenum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2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7906991" y="1874826"/>
            <a:ext cx="1975735" cy="5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noProof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363" y="1946110"/>
            <a:ext cx="1546409" cy="4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01" y="2747957"/>
            <a:ext cx="1308410" cy="5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3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6875" y="1785750"/>
            <a:ext cx="9406466" cy="493830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319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301" y="4857792"/>
            <a:ext cx="7079208" cy="1501435"/>
          </a:xfrm>
        </p:spPr>
        <p:txBody>
          <a:bodyPr anchor="t"/>
          <a:lstStyle>
            <a:lvl1pPr algn="l">
              <a:defRPr sz="3527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301" y="3204114"/>
            <a:ext cx="7079208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50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5873" y="2126146"/>
            <a:ext cx="6048375" cy="308512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720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525" y="1755175"/>
            <a:ext cx="4559033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76579" y="1755175"/>
            <a:ext cx="4525779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05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A2B70A88-5694-1B4D-BCA9-45E90F0224B8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83C01305-5D1D-43AE-BFA3-71B66642A9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86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235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2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395524" y="1784924"/>
            <a:ext cx="3424963" cy="4968037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2758" y="1785751"/>
            <a:ext cx="5512880" cy="4967210"/>
          </a:xfrm>
        </p:spPr>
        <p:txBody>
          <a:bodyPr/>
          <a:lstStyle>
            <a:lvl1pPr>
              <a:defRPr sz="2205"/>
            </a:lvl1pPr>
            <a:lvl2pPr>
              <a:defRPr sz="2205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95525" y="538977"/>
            <a:ext cx="7540625" cy="92396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6885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 (Bild 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345578" y="1785751"/>
            <a:ext cx="3424963" cy="4968037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25" y="1785751"/>
            <a:ext cx="5512880" cy="4967210"/>
          </a:xfrm>
        </p:spPr>
        <p:txBody>
          <a:bodyPr/>
          <a:lstStyle>
            <a:lvl1pPr>
              <a:defRPr sz="2205"/>
            </a:lvl1pPr>
            <a:lvl2pPr>
              <a:defRPr sz="2205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171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2C600709-C710-DA40-9C82-49C55E6BEBEF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4AA3C7C-97E6-4183-9D28-5448482AAC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7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D8C027DF-5766-6848-9FF0-7765B1072AB0}" type="datetime1">
              <a:rPr lang="de-DE" smtClean="0"/>
              <a:t>13.07.16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70B3A03-9C05-4D6E-A613-37E49D2F7D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5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57C2D771-C9F7-F546-AE70-0E21AF02D001}" type="datetime1">
              <a:rPr lang="de-DE" smtClean="0"/>
              <a:t>13.07.16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886D6879-398D-4A7A-984B-4AC1EC6465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8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0FBE3321-C763-D54D-9A37-6E977EA17AEC}" type="datetime1">
              <a:rPr lang="de-DE" smtClean="0"/>
              <a:t>13.07.16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F79B428-41A1-4FCE-BD90-97A60D678B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D7B7163B-EA60-4048-BB42-5C7497162552}" type="datetime1">
              <a:rPr lang="de-DE" smtClean="0"/>
              <a:t>13.07.16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4DD3A878-8EE2-434B-BD01-F37AFA2D90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01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47BD098A-51E7-224F-96EF-C5C34E585E9E}" type="datetime1">
              <a:rPr lang="de-DE" smtClean="0"/>
              <a:t>13.07.16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33C67A8-41F3-46A8-9E9D-2478672DE3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1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9676C571-201E-6345-95CB-EC50F0CC9076}" type="datetime1">
              <a:rPr lang="de-DE" smtClean="0"/>
              <a:t>13.07.16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34D32145-3ADF-46D7-942E-C3699CB8A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emf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E5AEAB7-9EA7-5146-8B4A-626074744DDF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A50A603-8DE2-48A3-B598-79A2FCF2C1F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76517" y="405983"/>
            <a:ext cx="9527591" cy="1191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25" y="538977"/>
            <a:ext cx="7322473" cy="92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785750"/>
            <a:ext cx="9405483" cy="503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76517" y="216991"/>
            <a:ext cx="9527591" cy="159244"/>
          </a:xfrm>
          <a:prstGeom prst="rect">
            <a:avLst/>
          </a:prstGeom>
          <a:solidFill>
            <a:srgbClr val="005AA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1" cstate="print"/>
          <a:srcRect r="5453"/>
          <a:stretch>
            <a:fillRect/>
          </a:stretch>
        </p:blipFill>
        <p:spPr bwMode="auto">
          <a:xfrm>
            <a:off x="7901740" y="565226"/>
            <a:ext cx="2065128" cy="87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76518" y="1597682"/>
            <a:ext cx="9525841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76518" y="404234"/>
            <a:ext cx="9525841" cy="15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78268" y="7008471"/>
            <a:ext cx="952584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76517" y="7149872"/>
            <a:ext cx="7938492" cy="25548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r>
              <a:rPr kumimoji="0" lang="en-US" sz="110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Dept. of CS  |  Databases and Distributed Systems  |  Hariharan Gandhi  |  </a:t>
            </a:r>
            <a:fld id="{8E9B2640-8CD7-45FF-9440-54608BC46479}" type="slidenum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2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1353" y="7113609"/>
            <a:ext cx="1045473" cy="27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+mj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5pPr>
      <a:lvl6pPr marL="503972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6pPr>
      <a:lvl7pPr marL="1007943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7pPr>
      <a:lvl8pPr marL="1511915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8pPr>
      <a:lvl9pPr marL="2015886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None/>
        <a:defRPr sz="2205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97739" indent="-195989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 sz="2205">
          <a:solidFill>
            <a:schemeClr val="tx1"/>
          </a:solidFill>
          <a:latin typeface="+mn-lt"/>
          <a:cs typeface="Tahoma" pitchFamily="34" charset="0"/>
        </a:defRPr>
      </a:lvl2pPr>
      <a:lvl3pPr marL="593217" indent="-206488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90955" indent="-190740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  <a:cs typeface="Tahoma" pitchFamily="34" charset="0"/>
        </a:defRPr>
      </a:lvl4pPr>
      <a:lvl5pPr marL="1000944" indent="-208239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  <a:cs typeface="Tahoma" pitchFamily="34" charset="0"/>
        </a:defRPr>
      </a:lvl5pPr>
      <a:lvl6pPr marL="1504915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6pPr>
      <a:lvl7pPr marL="2008887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7pPr>
      <a:lvl8pPr marL="2512858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8pPr>
      <a:lvl9pPr marL="3016830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1.xml"/><Relationship Id="rId1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hariharan-gandhi.github.io/thesis/index.html" TargetMode="Externa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openstreetmap.org/copyright" TargetMode="External"/><Relationship Id="rId12" Type="http://schemas.openxmlformats.org/officeDocument/2006/relationships/hyperlink" Target="http://maps.google.com/" TargetMode="External"/><Relationship Id="rId13" Type="http://schemas.openxmlformats.org/officeDocument/2006/relationships/hyperlink" Target="https://wangxiaoyujade.wordpress.com/2015/02/25/location-based-service-groupon/" TargetMode="External"/><Relationship Id="rId14" Type="http://schemas.openxmlformats.org/officeDocument/2006/relationships/hyperlink" Target="http://www.emarketer.com/" TargetMode="External"/><Relationship Id="rId15" Type="http://schemas.openxmlformats.org/officeDocument/2006/relationships/hyperlink" Target="http://www.gsmamobileeconomy.com/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acebookbrand.com/" TargetMode="External"/><Relationship Id="rId4" Type="http://schemas.openxmlformats.org/officeDocument/2006/relationships/hyperlink" Target="https://www.snapchat.com/brand-guidelines" TargetMode="External"/><Relationship Id="rId5" Type="http://schemas.openxmlformats.org/officeDocument/2006/relationships/hyperlink" Target="https://about.twitter.com/company/brand-assets" TargetMode="External"/><Relationship Id="rId6" Type="http://schemas.openxmlformats.org/officeDocument/2006/relationships/hyperlink" Target="https://www.instagram-brand.com/" TargetMode="External"/><Relationship Id="rId7" Type="http://schemas.openxmlformats.org/officeDocument/2006/relationships/hyperlink" Target="https://www.whatsappbrand.com/" TargetMode="External"/><Relationship Id="rId8" Type="http://schemas.openxmlformats.org/officeDocument/2006/relationships/hyperlink" Target="https://www-03.ibm.com/press/us/en/photo/20190.wss" TargetMode="External"/><Relationship Id="rId9" Type="http://schemas.openxmlformats.org/officeDocument/2006/relationships/hyperlink" Target="http://smbp.uwaterloo.ca/wp-content/uploads/2014/07/geotagging.jpg" TargetMode="External"/><Relationship Id="rId10" Type="http://schemas.openxmlformats.org/officeDocument/2006/relationships/hyperlink" Target="http://open.mapquest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lum/>
            <a:alphaModFix/>
          </a:blip>
          <a:srcRect t="22074" b="22074"/>
          <a:stretch>
            <a:fillRect/>
          </a:stretch>
        </p:blipFill>
        <p:spPr>
          <a:xfrm>
            <a:off x="278269" y="2922833"/>
            <a:ext cx="9524090" cy="40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76126" y="1081071"/>
            <a:ext cx="7321704" cy="923960"/>
          </a:xfrm>
        </p:spPr>
        <p:txBody>
          <a:bodyPr/>
          <a:lstStyle/>
          <a:p>
            <a:pPr algn="l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Balanced Geohash Partitioning and Efficient Retrieval of Geospatial Big Data on Distributed and Parallel Platforms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2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Apache 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Spark</a:t>
            </a:r>
            <a:r>
              <a:rPr lang="en-US" sz="2400" i="1" baseline="30000" dirty="0" smtClean="0">
                <a:latin typeface="Calibri" charset="0"/>
                <a:ea typeface="Calibri" charset="0"/>
                <a:cs typeface="Calibri" charset="0"/>
              </a:rPr>
              <a:t>TM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2400" i="1" baseline="30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 dirty="0" err="1"/>
              <a:t>GeoHash</a:t>
            </a:r>
            <a:r>
              <a:rPr lang="en-US" dirty="0"/>
              <a:t> Partitioner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360000"/>
            <a:ext cx="9341279" cy="705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Space Filling Curves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399" y="1737359"/>
            <a:ext cx="15112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Hilbert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280" y="1645920"/>
            <a:ext cx="1600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Z-order Curve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8840" y="2377439"/>
            <a:ext cx="285732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ilbert_Curve_-_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6560" y="2377439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GeoHash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499039"/>
            <a:ext cx="8342640" cy="572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2960" y="1371599"/>
            <a:ext cx="8359200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427040"/>
            <a:ext cx="8342640" cy="579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GeoHash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7799" y="1677240"/>
            <a:ext cx="8027640" cy="5363640"/>
          </a:xfr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 dirty="0" err="1"/>
              <a:t>GeoHash</a:t>
            </a:r>
            <a:r>
              <a:rPr lang="en-US" dirty="0"/>
              <a:t> Partitioner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360000"/>
            <a:ext cx="9341279" cy="705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360359"/>
            <a:ext cx="9341279" cy="7052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61440" y="360359"/>
            <a:ext cx="9341279" cy="7052039"/>
            <a:chOff x="361440" y="360359"/>
            <a:chExt cx="9341279" cy="705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61440" y="360359"/>
              <a:ext cx="9341279" cy="705203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4320" y="360000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3147148870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192418466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897933549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1475048361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555972024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241741260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2318984276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2465672788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6706559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706870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3211453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3807423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6409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2880" y="360359"/>
            <a:ext cx="9341279" cy="7052039"/>
            <a:chOff x="362880" y="360359"/>
            <a:chExt cx="9341279" cy="7052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62880" y="360359"/>
              <a:ext cx="9341279" cy="705203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360000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3257727883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336504076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3385442398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033544740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67612305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211817333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3989206601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1259843590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1825723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4345918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8455765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883751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66648377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61440" y="360359"/>
            <a:ext cx="9341279" cy="7052039"/>
            <a:chOff x="361440" y="360359"/>
            <a:chExt cx="9341279" cy="7052039"/>
          </a:xfrm>
        </p:grpSpPr>
        <p:grpSp>
          <p:nvGrpSpPr>
            <p:cNvPr id="6" name="Group 5"/>
            <p:cNvGrpSpPr/>
            <p:nvPr/>
          </p:nvGrpSpPr>
          <p:grpSpPr>
            <a:xfrm>
              <a:off x="361440" y="360359"/>
              <a:ext cx="9341279" cy="7052039"/>
              <a:chOff x="361440" y="360359"/>
              <a:chExt cx="9341279" cy="705203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361440" y="360359"/>
                <a:ext cx="9341279" cy="70520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Freeform: Shape 8"/>
              <p:cNvSpPr/>
              <p:nvPr/>
            </p:nvSpPr>
            <p:spPr>
              <a:xfrm>
                <a:off x="6291360" y="271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7515360" y="484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7839720" y="491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8416080" y="462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9100440" y="545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8884800" y="552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8309160" y="549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8201519" y="527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8237880" y="487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8238240" y="318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7590599" y="322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8094599" y="351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1" name="Freeform: Shape 20"/>
              <p:cNvSpPr/>
              <p:nvPr/>
            </p:nvSpPr>
            <p:spPr>
              <a:xfrm>
                <a:off x="7842599" y="340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7446960" y="347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7842959" y="433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7699320" y="401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5" name="Freeform: Shape 24"/>
              <p:cNvSpPr/>
              <p:nvPr/>
            </p:nvSpPr>
            <p:spPr>
              <a:xfrm>
                <a:off x="7267320" y="433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6" name="Freeform: Shape 25"/>
              <p:cNvSpPr/>
              <p:nvPr/>
            </p:nvSpPr>
            <p:spPr>
              <a:xfrm>
                <a:off x="8131320" y="279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7" name="Freeform: Shape 26"/>
              <p:cNvSpPr/>
              <p:nvPr/>
            </p:nvSpPr>
            <p:spPr>
              <a:xfrm>
                <a:off x="7447680" y="271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5143679" y="282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9" name="Freeform: Shape 28"/>
              <p:cNvSpPr/>
              <p:nvPr/>
            </p:nvSpPr>
            <p:spPr>
              <a:xfrm>
                <a:off x="5468040" y="325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>
                <a:off x="5324040" y="275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1" name="Freeform: Shape 30"/>
              <p:cNvSpPr/>
              <p:nvPr/>
            </p:nvSpPr>
            <p:spPr>
              <a:xfrm>
                <a:off x="4820040" y="297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4928040" y="286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4820040" y="243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5144040" y="329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5144040" y="498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5324400" y="473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</p:grpSp>
        <p:sp>
          <p:nvSpPr>
            <p:cNvPr id="37" name="Freeform: Shape 36"/>
            <p:cNvSpPr/>
            <p:nvPr/>
          </p:nvSpPr>
          <p:spPr>
            <a:xfrm>
              <a:off x="1595880" y="26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1884240" y="26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1740239" y="239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1956600" y="22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1668600" y="217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2280960" y="1673999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2389320" y="1853999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2137680" y="250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066040" y="28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3002400" y="27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706760" y="347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2031119" y="35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815120" y="379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2283480" y="397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887840" y="31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2392200" y="329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2860560" y="426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2716920" y="459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3041279" y="473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3473639" y="45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438000" y="49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2970360" y="527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2754719" y="574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2071080" y="509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4339440" y="27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4447800" y="26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4448160" y="28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4664520" y="28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4700880" y="268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4377240" y="31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4521600" y="307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452196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520632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5170680" y="415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574668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6647039" y="426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6539400" y="415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6719760" y="383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6432120" y="383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6360480" y="369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6504840" y="358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657720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6937560" y="333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6613920" y="325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6614280" y="268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6830640" y="261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6290999" y="27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6435360" y="261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4320" y="360000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31245912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944978177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226312130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1693095897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242515845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253603356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3331476977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2892534626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3845443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8779328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5894201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23323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37464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Variable length	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5154120" y="3398759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dr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4792320" y="395100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5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5630040" y="393192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7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4582799" y="4465080"/>
            <a:ext cx="28584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5896800" y="454104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2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62320" y="5264640"/>
            <a:ext cx="28584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4970520" y="5264640"/>
            <a:ext cx="28584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5657400" y="524556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6298199" y="522648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cxnSp>
        <p:nvCxnSpPr>
          <p:cNvPr id="13" name="Straight Arrow Connector 12"/>
          <p:cNvCxnSpPr>
            <a:stCxn id="4" idx="8"/>
            <a:endCxn id="5" idx="4"/>
          </p:cNvCxnSpPr>
          <p:nvPr/>
        </p:nvCxnSpPr>
        <p:spPr>
          <a:xfrm flipH="1">
            <a:off x="4935060" y="3684239"/>
            <a:ext cx="361800" cy="266761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/>
          <p:cNvCxnSpPr>
            <a:stCxn id="4" idx="8"/>
            <a:endCxn id="6" idx="4"/>
          </p:cNvCxnSpPr>
          <p:nvPr/>
        </p:nvCxnSpPr>
        <p:spPr>
          <a:xfrm>
            <a:off x="5296860" y="3684239"/>
            <a:ext cx="475920" cy="247681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/>
          <p:cNvCxnSpPr>
            <a:stCxn id="5" idx="8"/>
            <a:endCxn id="7" idx="4"/>
          </p:cNvCxnSpPr>
          <p:nvPr/>
        </p:nvCxnSpPr>
        <p:spPr>
          <a:xfrm flipH="1">
            <a:off x="4725719" y="4236480"/>
            <a:ext cx="209341" cy="22860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/>
          <p:cNvCxnSpPr>
            <a:stCxn id="6" idx="8"/>
            <a:endCxn id="8" idx="4"/>
          </p:cNvCxnSpPr>
          <p:nvPr/>
        </p:nvCxnSpPr>
        <p:spPr>
          <a:xfrm>
            <a:off x="5772780" y="4217400"/>
            <a:ext cx="266760" cy="32364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/>
          <p:cNvCxnSpPr>
            <a:stCxn id="7" idx="8"/>
            <a:endCxn id="9" idx="4"/>
          </p:cNvCxnSpPr>
          <p:nvPr/>
        </p:nvCxnSpPr>
        <p:spPr>
          <a:xfrm flipH="1">
            <a:off x="4305240" y="4750560"/>
            <a:ext cx="420479" cy="51408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/>
          <p:cNvCxnSpPr>
            <a:stCxn id="7" idx="8"/>
            <a:endCxn id="10" idx="4"/>
          </p:cNvCxnSpPr>
          <p:nvPr/>
        </p:nvCxnSpPr>
        <p:spPr>
          <a:xfrm>
            <a:off x="4725719" y="4750560"/>
            <a:ext cx="387721" cy="51408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/>
          <p:cNvCxnSpPr>
            <a:stCxn id="8" idx="8"/>
            <a:endCxn id="11" idx="4"/>
          </p:cNvCxnSpPr>
          <p:nvPr/>
        </p:nvCxnSpPr>
        <p:spPr>
          <a:xfrm flipH="1">
            <a:off x="5800140" y="4826520"/>
            <a:ext cx="239400" cy="41904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/>
          <p:cNvCxnSpPr>
            <a:stCxn id="8" idx="8"/>
            <a:endCxn id="12" idx="4"/>
          </p:cNvCxnSpPr>
          <p:nvPr/>
        </p:nvCxnSpPr>
        <p:spPr>
          <a:xfrm>
            <a:off x="6039540" y="4826520"/>
            <a:ext cx="401399" cy="39996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1" name="Straight Connector 20"/>
          <p:cNvSpPr/>
          <p:nvPr/>
        </p:nvSpPr>
        <p:spPr>
          <a:xfrm>
            <a:off x="5934599" y="5378760"/>
            <a:ext cx="361800" cy="0"/>
          </a:xfrm>
          <a:prstGeom prst="line">
            <a:avLst/>
          </a:prstGeom>
          <a:noFill/>
          <a:ln w="91440">
            <a:solidFill>
              <a:srgbClr val="000000"/>
            </a:solidFill>
            <a:custDash>
              <a:ds d="100000" sp="100000"/>
            </a:custDash>
          </a:ln>
        </p:spPr>
        <p:txBody>
          <a:bodyPr vert="horz" wrap="none" lIns="45000" tIns="45000" rIns="45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Freeform: Shape 21"/>
          <p:cNvSpPr/>
          <p:nvPr/>
        </p:nvSpPr>
        <p:spPr>
          <a:xfrm>
            <a:off x="4982760" y="577872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4716360" y="642600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: Shape 23"/>
          <p:cNvSpPr/>
          <p:nvPr/>
        </p:nvSpPr>
        <p:spPr>
          <a:xfrm>
            <a:off x="5363640" y="6445079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cxnSp>
        <p:nvCxnSpPr>
          <p:cNvPr id="25" name="Straight Arrow Connector 24"/>
          <p:cNvCxnSpPr>
            <a:endCxn id="22" idx="4"/>
          </p:cNvCxnSpPr>
          <p:nvPr/>
        </p:nvCxnSpPr>
        <p:spPr>
          <a:xfrm>
            <a:off x="5086079" y="5531040"/>
            <a:ext cx="39600" cy="24768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6" name="Straight Arrow Connector 25"/>
          <p:cNvCxnSpPr>
            <a:stCxn id="22" idx="8"/>
            <a:endCxn id="23" idx="4"/>
          </p:cNvCxnSpPr>
          <p:nvPr/>
        </p:nvCxnSpPr>
        <p:spPr>
          <a:xfrm flipH="1">
            <a:off x="4859100" y="6064200"/>
            <a:ext cx="266400" cy="36180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7" name="Straight Arrow Connector 26"/>
          <p:cNvCxnSpPr>
            <a:stCxn id="22" idx="8"/>
            <a:endCxn id="24" idx="4"/>
          </p:cNvCxnSpPr>
          <p:nvPr/>
        </p:nvCxnSpPr>
        <p:spPr>
          <a:xfrm>
            <a:off x="5125500" y="6064200"/>
            <a:ext cx="380880" cy="380879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8" name="Straight Connector 27"/>
          <p:cNvSpPr/>
          <p:nvPr/>
        </p:nvSpPr>
        <p:spPr>
          <a:xfrm>
            <a:off x="5003280" y="6578280"/>
            <a:ext cx="379080" cy="0"/>
          </a:xfrm>
          <a:prstGeom prst="line">
            <a:avLst/>
          </a:prstGeom>
          <a:noFill/>
          <a:ln w="91440">
            <a:solidFill>
              <a:srgbClr val="000000"/>
            </a:solidFill>
            <a:custDash>
              <a:ds d="100000" sp="100000"/>
            </a:custDash>
          </a:ln>
        </p:spPr>
        <p:txBody>
          <a:bodyPr vert="horz" wrap="none" lIns="45000" tIns="45000" rIns="45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39600" y="3337920"/>
            <a:ext cx="1385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Prefix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17520" y="5607360"/>
            <a:ext cx="1375200" cy="374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number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35040" y="5577840"/>
            <a:ext cx="2660760" cy="374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number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87279" y="6501960"/>
            <a:ext cx="1353600" cy="374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number</a:t>
            </a:r>
          </a:p>
        </p:txBody>
      </p:sp>
      <p:sp>
        <p:nvSpPr>
          <p:cNvPr id="33" name="Content Placeholder 6"/>
          <p:cNvSpPr txBox="1">
            <a:spLocks/>
          </p:cNvSpPr>
          <p:nvPr/>
        </p:nvSpPr>
        <p:spPr>
          <a:xfrm>
            <a:off x="908244" y="1563481"/>
            <a:ext cx="8569151" cy="1542240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So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now we need to map to nodes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This variable length grids are mapped on to a data structure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Custom Partitioning	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755243" y="1563480"/>
            <a:ext cx="8569151" cy="5455885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Step1: Load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Aware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Step2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: Variable length to generate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Hash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Step3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: Map these hash to RDD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partitions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Step4: Distribute or lay out data accordingly</a:t>
            </a: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5" y="474614"/>
            <a:ext cx="10080625" cy="66104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2753" y="672353"/>
            <a:ext cx="1680882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82753" y="1564341"/>
            <a:ext cx="1680882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607423" y="860612"/>
            <a:ext cx="13312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23194" y="2034989"/>
            <a:ext cx="1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14716" y="2420470"/>
            <a:ext cx="1958789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14715" y="3003175"/>
            <a:ext cx="1837767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9" y="142690"/>
            <a:ext cx="4752000" cy="600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2" y="828488"/>
            <a:ext cx="4752000" cy="600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41" y="1057088"/>
            <a:ext cx="4752000" cy="600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9" y="492312"/>
            <a:ext cx="4752000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14400" y="641160"/>
            <a:ext cx="8661240" cy="1204920"/>
          </a:xfrm>
        </p:spPr>
        <p:txBody>
          <a:bodyPr/>
          <a:lstStyle/>
          <a:p>
            <a:pPr lvl="0"/>
            <a:r>
              <a:rPr lang="en-US"/>
              <a:t>Arch1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2131649" y="292321"/>
            <a:ext cx="5087520" cy="3361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3789000" y="5384880"/>
            <a:ext cx="2112840" cy="926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9933">
              <a:alpha val="3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" name="Freeform: Shape 4"/>
          <p:cNvSpPr/>
          <p:nvPr/>
        </p:nvSpPr>
        <p:spPr>
          <a:xfrm>
            <a:off x="2089439" y="440423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3510360" y="440423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2528639" y="440423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2941920" y="440423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941480" y="4070520"/>
            <a:ext cx="2112480" cy="1000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950E">
              <a:alpha val="5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4832280" y="436715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6105240" y="4367159"/>
            <a:ext cx="28368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5271480" y="436715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5684759" y="436715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4" name="Freeform: Shape 13"/>
          <p:cNvSpPr/>
          <p:nvPr/>
        </p:nvSpPr>
        <p:spPr>
          <a:xfrm>
            <a:off x="4758120" y="4033439"/>
            <a:ext cx="2668680" cy="1000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950E">
              <a:alpha val="5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5" name="Freeform: Shape 14"/>
          <p:cNvSpPr/>
          <p:nvPr/>
        </p:nvSpPr>
        <p:spPr>
          <a:xfrm>
            <a:off x="7041240" y="4367159"/>
            <a:ext cx="28368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6" name="Freeform: Shape 15"/>
          <p:cNvSpPr/>
          <p:nvPr/>
        </p:nvSpPr>
        <p:spPr>
          <a:xfrm>
            <a:off x="6512760" y="436715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6079" y="4107600"/>
            <a:ext cx="1570679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Default Partitioning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25200" y="4048199"/>
            <a:ext cx="18997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Geo-Based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 </a:t>
            </a: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Partitioning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297900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57148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212652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Freeform: Shape 21"/>
          <p:cNvSpPr/>
          <p:nvPr/>
        </p:nvSpPr>
        <p:spPr>
          <a:xfrm>
            <a:off x="271944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3572280" y="4626360"/>
            <a:ext cx="3672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: Shape 23"/>
          <p:cNvSpPr/>
          <p:nvPr/>
        </p:nvSpPr>
        <p:spPr>
          <a:xfrm>
            <a:off x="4869360" y="4552200"/>
            <a:ext cx="3744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5" name="Freeform: Shape 24"/>
          <p:cNvSpPr/>
          <p:nvPr/>
        </p:nvSpPr>
        <p:spPr>
          <a:xfrm>
            <a:off x="494352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501768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7" name="Freeform: Shape 26"/>
          <p:cNvSpPr/>
          <p:nvPr/>
        </p:nvSpPr>
        <p:spPr>
          <a:xfrm>
            <a:off x="227484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8" name="Freeform: Shape 27"/>
          <p:cNvSpPr/>
          <p:nvPr/>
        </p:nvSpPr>
        <p:spPr>
          <a:xfrm>
            <a:off x="2126520" y="4774680"/>
            <a:ext cx="3744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9" name="Freeform: Shape 28"/>
          <p:cNvSpPr/>
          <p:nvPr/>
        </p:nvSpPr>
        <p:spPr>
          <a:xfrm>
            <a:off x="264564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0" name="Freeform: Shape 29"/>
          <p:cNvSpPr/>
          <p:nvPr/>
        </p:nvSpPr>
        <p:spPr>
          <a:xfrm>
            <a:off x="3646079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494352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486936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501768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531432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5" name="Freeform: Shape 34"/>
          <p:cNvSpPr/>
          <p:nvPr/>
        </p:nvSpPr>
        <p:spPr>
          <a:xfrm>
            <a:off x="538812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6" name="Freeform: Shape 35"/>
          <p:cNvSpPr/>
          <p:nvPr/>
        </p:nvSpPr>
        <p:spPr>
          <a:xfrm>
            <a:off x="531432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7" name="Freeform: Shape 36"/>
          <p:cNvSpPr/>
          <p:nvPr/>
        </p:nvSpPr>
        <p:spPr>
          <a:xfrm>
            <a:off x="4309200" y="5829480"/>
            <a:ext cx="444960" cy="259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8" name="Freeform: Shape 37"/>
          <p:cNvSpPr/>
          <p:nvPr/>
        </p:nvSpPr>
        <p:spPr>
          <a:xfrm>
            <a:off x="5462280" y="4552200"/>
            <a:ext cx="3744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9" name="Freeform: Shape 38"/>
          <p:cNvSpPr/>
          <p:nvPr/>
        </p:nvSpPr>
        <p:spPr>
          <a:xfrm>
            <a:off x="546228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0" name="Freeform: Shape 39"/>
          <p:cNvSpPr/>
          <p:nvPr/>
        </p:nvSpPr>
        <p:spPr>
          <a:xfrm>
            <a:off x="531432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1" name="Freeform: Shape 40"/>
          <p:cNvSpPr/>
          <p:nvPr/>
        </p:nvSpPr>
        <p:spPr>
          <a:xfrm>
            <a:off x="538812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2" name="Freeform: Shape 41"/>
          <p:cNvSpPr/>
          <p:nvPr/>
        </p:nvSpPr>
        <p:spPr>
          <a:xfrm>
            <a:off x="546228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3" name="Freeform: Shape 42"/>
          <p:cNvSpPr/>
          <p:nvPr/>
        </p:nvSpPr>
        <p:spPr>
          <a:xfrm>
            <a:off x="305316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4" name="Freeform: Shape 43"/>
          <p:cNvSpPr/>
          <p:nvPr/>
        </p:nvSpPr>
        <p:spPr>
          <a:xfrm>
            <a:off x="3127679" y="4626360"/>
            <a:ext cx="3672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5" name="Freeform: Shape 44"/>
          <p:cNvSpPr/>
          <p:nvPr/>
        </p:nvSpPr>
        <p:spPr>
          <a:xfrm>
            <a:off x="264564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6" name="Freeform: Shape 45"/>
          <p:cNvSpPr/>
          <p:nvPr/>
        </p:nvSpPr>
        <p:spPr>
          <a:xfrm>
            <a:off x="212652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7" name="Freeform: Shape 46"/>
          <p:cNvSpPr/>
          <p:nvPr/>
        </p:nvSpPr>
        <p:spPr>
          <a:xfrm>
            <a:off x="2201039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8" name="Freeform: Shape 47"/>
          <p:cNvSpPr/>
          <p:nvPr/>
        </p:nvSpPr>
        <p:spPr>
          <a:xfrm>
            <a:off x="2201039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9" name="Freeform: Shape 48"/>
          <p:cNvSpPr/>
          <p:nvPr/>
        </p:nvSpPr>
        <p:spPr>
          <a:xfrm>
            <a:off x="297900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0" name="Freeform: Shape 49"/>
          <p:cNvSpPr/>
          <p:nvPr/>
        </p:nvSpPr>
        <p:spPr>
          <a:xfrm>
            <a:off x="305316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1" name="Freeform: Shape 50"/>
          <p:cNvSpPr/>
          <p:nvPr/>
        </p:nvSpPr>
        <p:spPr>
          <a:xfrm>
            <a:off x="572184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2" name="Freeform: Shape 51"/>
          <p:cNvSpPr/>
          <p:nvPr/>
        </p:nvSpPr>
        <p:spPr>
          <a:xfrm>
            <a:off x="5796360" y="4552200"/>
            <a:ext cx="3672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3" name="Freeform: Shape 52"/>
          <p:cNvSpPr/>
          <p:nvPr/>
        </p:nvSpPr>
        <p:spPr>
          <a:xfrm>
            <a:off x="587016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4" name="Freeform: Shape 53"/>
          <p:cNvSpPr/>
          <p:nvPr/>
        </p:nvSpPr>
        <p:spPr>
          <a:xfrm>
            <a:off x="3127679" y="4700880"/>
            <a:ext cx="3672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5" name="Freeform: Shape 54"/>
          <p:cNvSpPr/>
          <p:nvPr/>
        </p:nvSpPr>
        <p:spPr>
          <a:xfrm>
            <a:off x="257148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6" name="Freeform: Shape 55"/>
          <p:cNvSpPr/>
          <p:nvPr/>
        </p:nvSpPr>
        <p:spPr>
          <a:xfrm>
            <a:off x="572184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7" name="Freeform: Shape 56"/>
          <p:cNvSpPr/>
          <p:nvPr/>
        </p:nvSpPr>
        <p:spPr>
          <a:xfrm>
            <a:off x="227484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8" name="Freeform: Shape 57"/>
          <p:cNvSpPr/>
          <p:nvPr/>
        </p:nvSpPr>
        <p:spPr>
          <a:xfrm>
            <a:off x="271944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9" name="Freeform: Shape 58"/>
          <p:cNvSpPr/>
          <p:nvPr/>
        </p:nvSpPr>
        <p:spPr>
          <a:xfrm>
            <a:off x="4754160" y="5569920"/>
            <a:ext cx="444599" cy="259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0" name="Freeform: Shape 59"/>
          <p:cNvSpPr/>
          <p:nvPr/>
        </p:nvSpPr>
        <p:spPr>
          <a:xfrm>
            <a:off x="4309200" y="5569920"/>
            <a:ext cx="444960" cy="259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1" name="Freeform: Shape 60"/>
          <p:cNvSpPr/>
          <p:nvPr/>
        </p:nvSpPr>
        <p:spPr>
          <a:xfrm>
            <a:off x="4976280" y="5829480"/>
            <a:ext cx="222480" cy="148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2" name="Freeform: Shape 61"/>
          <p:cNvSpPr/>
          <p:nvPr/>
        </p:nvSpPr>
        <p:spPr>
          <a:xfrm>
            <a:off x="538812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3" name="Freeform: Shape 62"/>
          <p:cNvSpPr/>
          <p:nvPr/>
        </p:nvSpPr>
        <p:spPr>
          <a:xfrm>
            <a:off x="4754160" y="5829480"/>
            <a:ext cx="222120" cy="148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40160" y="5996520"/>
            <a:ext cx="607320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World</a:t>
            </a:r>
          </a:p>
        </p:txBody>
      </p:sp>
      <p:sp>
        <p:nvSpPr>
          <p:cNvPr id="65" name="Freeform: Shape 64"/>
          <p:cNvSpPr/>
          <p:nvPr/>
        </p:nvSpPr>
        <p:spPr>
          <a:xfrm>
            <a:off x="5121360" y="1401840"/>
            <a:ext cx="1445400" cy="15566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3600"/>
              <a:gd name="f8" fmla="val 1500"/>
              <a:gd name="f9" fmla="val 1800"/>
              <a:gd name="f10" fmla="val 3000"/>
              <a:gd name="f11" fmla="val 14409"/>
              <a:gd name="f12" fmla="val 20100"/>
              <a:gd name="f13" fmla="val 16209"/>
              <a:gd name="f14" fmla="val 18600"/>
              <a:gd name="f15" fmla="val 18009"/>
              <a:gd name="f16" fmla="val 11610"/>
              <a:gd name="f17" fmla="val 17893"/>
              <a:gd name="f18" fmla="val 11472"/>
              <a:gd name="f19" fmla="val 20839"/>
              <a:gd name="f20" fmla="val 4833"/>
              <a:gd name="f21" fmla="val 21528"/>
              <a:gd name="f22" fmla="val 2450"/>
              <a:gd name="f23" fmla="val 21113"/>
              <a:gd name="f24" fmla="val 1591"/>
              <a:gd name="f25" fmla="val 20781"/>
              <a:gd name="f26" fmla="val 20300"/>
              <a:gd name="f27" fmla="+- 0 0 0"/>
              <a:gd name="f28" fmla="*/ f3 1 21600"/>
              <a:gd name="f29" fmla="*/ f4 1 21600"/>
              <a:gd name="f30" fmla="*/ f27 f0 1"/>
              <a:gd name="f31" fmla="*/ 0 f28 1"/>
              <a:gd name="f32" fmla="*/ 18600 f28 1"/>
              <a:gd name="f33" fmla="*/ 18009 f29 1"/>
              <a:gd name="f34" fmla="*/ 3600 f29 1"/>
              <a:gd name="f35" fmla="*/ 10800 f28 1"/>
              <a:gd name="f36" fmla="*/ 0 f29 1"/>
              <a:gd name="f37" fmla="*/ f30 1 f2"/>
              <a:gd name="f38" fmla="*/ 10800 f29 1"/>
              <a:gd name="f39" fmla="*/ 19890 f29 1"/>
              <a:gd name="f40" fmla="*/ 21600 f28 1"/>
              <a:gd name="f41" fmla="+- f3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1">
                <a:pos x="f35" y="f36"/>
              </a:cxn>
              <a:cxn ang="f41">
                <a:pos x="f31" y="f38"/>
              </a:cxn>
              <a:cxn ang="f41">
                <a:pos x="f35" y="f39"/>
              </a:cxn>
              <a:cxn ang="f41">
                <a:pos x="f40" y="f38"/>
              </a:cxn>
            </a:cxnLst>
            <a:rect l="f31" t="f34" r="f32" b="f33"/>
            <a:pathLst>
              <a:path w="21600" h="21600">
                <a:moveTo>
                  <a:pt x="f5" y="f7"/>
                </a:move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5"/>
                </a:lnTo>
                <a:lnTo>
                  <a:pt x="f6" y="f5"/>
                </a:lnTo>
                <a:lnTo>
                  <a:pt x="f6" y="f11"/>
                </a:lnTo>
                <a:lnTo>
                  <a:pt x="f12" y="f11"/>
                </a:lnTo>
                <a:lnTo>
                  <a:pt x="f12" y="f13"/>
                </a:lnTo>
                <a:lnTo>
                  <a:pt x="f14" y="f13"/>
                </a:lnTo>
                <a:lnTo>
                  <a:pt x="f14" y="f15"/>
                </a:ln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5" y="f26"/>
                </a:cubicBezTo>
                <a:close/>
              </a:path>
              <a:path w="21600" h="21600" fill="none">
                <a:moveTo>
                  <a:pt x="f8" y="f7"/>
                </a:moveTo>
                <a:lnTo>
                  <a:pt x="f14" y="f7"/>
                </a:lnTo>
                <a:lnTo>
                  <a:pt x="f14" y="f13"/>
                </a:lnTo>
              </a:path>
              <a:path w="21600" h="21600" fill="none">
                <a:moveTo>
                  <a:pt x="f10" y="f9"/>
                </a:moveTo>
                <a:lnTo>
                  <a:pt x="f12" y="f9"/>
                </a:lnTo>
                <a:lnTo>
                  <a:pt x="f12" y="f11"/>
                </a:lnTo>
              </a:path>
            </a:pathLst>
          </a:custGeom>
          <a:solidFill>
            <a:srgbClr val="00458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Geo-Hash to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mapper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44637" y="254198"/>
            <a:ext cx="2004885" cy="27791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Geo-Hash Partitioner</a:t>
            </a:r>
          </a:p>
        </p:txBody>
      </p:sp>
      <p:sp>
        <p:nvSpPr>
          <p:cNvPr id="67" name="Freeform: Shape 66"/>
          <p:cNvSpPr/>
          <p:nvPr/>
        </p:nvSpPr>
        <p:spPr>
          <a:xfrm>
            <a:off x="3164399" y="1365120"/>
            <a:ext cx="1424159" cy="163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cxnSp>
        <p:nvCxnSpPr>
          <p:cNvPr id="68" name="Connector: Elbow 67"/>
          <p:cNvCxnSpPr>
            <a:stCxn id="9" idx="0"/>
            <a:endCxn id="67" idx="5"/>
          </p:cNvCxnSpPr>
          <p:nvPr/>
        </p:nvCxnSpPr>
        <p:spPr>
          <a:xfrm rot="5400000" flipH="1" flipV="1">
            <a:off x="2135969" y="3042091"/>
            <a:ext cx="1890180" cy="166679"/>
          </a:xfrm>
          <a:prstGeom prst="bentConnector3">
            <a:avLst>
              <a:gd name="adj1" fmla="val 100062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9" name="Connector: Elbow 68"/>
          <p:cNvCxnSpPr>
            <a:stCxn id="65" idx="7"/>
            <a:endCxn id="14" idx="0"/>
          </p:cNvCxnSpPr>
          <p:nvPr/>
        </p:nvCxnSpPr>
        <p:spPr>
          <a:xfrm rot="16200000" flipH="1" flipV="1">
            <a:off x="5402970" y="2869649"/>
            <a:ext cx="1853279" cy="474300"/>
          </a:xfrm>
          <a:prstGeom prst="bentConnector5">
            <a:avLst>
              <a:gd name="adj1" fmla="val -12335"/>
              <a:gd name="adj2" fmla="val -32950"/>
              <a:gd name="adj3" fmla="val 88579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70" name="Straight Connector 69"/>
          <p:cNvSpPr/>
          <p:nvPr/>
        </p:nvSpPr>
        <p:spPr>
          <a:xfrm flipV="1">
            <a:off x="3868559" y="1216439"/>
            <a:ext cx="0" cy="1483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1" name="Straight Connector 70"/>
          <p:cNvSpPr/>
          <p:nvPr/>
        </p:nvSpPr>
        <p:spPr>
          <a:xfrm>
            <a:off x="2942280" y="1216439"/>
            <a:ext cx="92663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2" name="Straight Connector 71"/>
          <p:cNvSpPr/>
          <p:nvPr/>
        </p:nvSpPr>
        <p:spPr>
          <a:xfrm>
            <a:off x="2942280" y="1216439"/>
            <a:ext cx="0" cy="6670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3" name="Straight Connector 72"/>
          <p:cNvSpPr/>
          <p:nvPr/>
        </p:nvSpPr>
        <p:spPr>
          <a:xfrm>
            <a:off x="2942280" y="1883880"/>
            <a:ext cx="22247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4" name="Straight Connector 73"/>
          <p:cNvSpPr/>
          <p:nvPr/>
        </p:nvSpPr>
        <p:spPr>
          <a:xfrm>
            <a:off x="4606920" y="2360160"/>
            <a:ext cx="51444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5" name="Straight Connector 74"/>
          <p:cNvSpPr/>
          <p:nvPr/>
        </p:nvSpPr>
        <p:spPr>
          <a:xfrm>
            <a:off x="1830239" y="5235840"/>
            <a:ext cx="5717160" cy="0"/>
          </a:xfrm>
          <a:prstGeom prst="line">
            <a:avLst/>
          </a:prstGeom>
          <a:noFill/>
          <a:ln w="36720">
            <a:solidFill>
              <a:srgbClr val="999999"/>
            </a:solidFill>
            <a:prstDash val="solid"/>
          </a:ln>
        </p:spPr>
        <p:txBody>
          <a:bodyPr vert="horz" wrap="none" lIns="18000" tIns="18000" rIns="18000" bIns="18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41920" y="937853"/>
            <a:ext cx="1598040" cy="20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Re-calculate Hash for new load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08959" y="1793520"/>
            <a:ext cx="147959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Load Aware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Hash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Mapper</a:t>
            </a:r>
          </a:p>
        </p:txBody>
      </p:sp>
      <p:sp>
        <p:nvSpPr>
          <p:cNvPr id="78" name="Freeform: Shape 77"/>
          <p:cNvSpPr/>
          <p:nvPr/>
        </p:nvSpPr>
        <p:spPr>
          <a:xfrm>
            <a:off x="2534400" y="6642000"/>
            <a:ext cx="222480" cy="18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9" name="Freeform: Shape 78"/>
          <p:cNvSpPr/>
          <p:nvPr/>
        </p:nvSpPr>
        <p:spPr>
          <a:xfrm>
            <a:off x="2534400" y="6864120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0" name="Freeform: Shape 79"/>
          <p:cNvSpPr/>
          <p:nvPr/>
        </p:nvSpPr>
        <p:spPr>
          <a:xfrm>
            <a:off x="5091839" y="6604560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1" name="Freeform: Shape 80"/>
          <p:cNvSpPr/>
          <p:nvPr/>
        </p:nvSpPr>
        <p:spPr>
          <a:xfrm>
            <a:off x="5091839" y="6827039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2" name="Freeform: Shape 81"/>
          <p:cNvSpPr/>
          <p:nvPr/>
        </p:nvSpPr>
        <p:spPr>
          <a:xfrm>
            <a:off x="2534400" y="7086600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31039" y="6679080"/>
            <a:ext cx="1879919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Region with less data points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831039" y="6901200"/>
            <a:ext cx="2142000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Neighboring Region with less data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31039" y="7123679"/>
            <a:ext cx="1879919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Region with no data points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388120" y="6642000"/>
            <a:ext cx="2815200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Region with a lot of data points ( &gt; threshold)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388120" y="6864120"/>
            <a:ext cx="2815200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Smaller region with a lot of data points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728380" y="1584829"/>
            <a:ext cx="299739" cy="1431894"/>
          </a:xfrm>
          <a:prstGeom prst="rect">
            <a:avLst/>
          </a:prstGeom>
          <a:noFill/>
          <a:ln>
            <a:noFill/>
          </a:ln>
        </p:spPr>
        <p:txBody>
          <a:bodyPr vert="eaVert" wrap="squar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 dirty="0" smtClean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Hash </a:t>
            </a:r>
            <a:r>
              <a:rPr lang="en-US" sz="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to Partition </a:t>
            </a:r>
            <a:r>
              <a:rPr lang="en-US" sz="800" b="0" i="0" u="none" strike="noStrike" kern="1200" cap="none" dirty="0" smtClean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  </a:t>
            </a:r>
            <a:r>
              <a:rPr lang="en-US" sz="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data structure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10600" y="1068480"/>
            <a:ext cx="1073880" cy="319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Incoming Key value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(Geo-Hash)</a:t>
            </a:r>
          </a:p>
        </p:txBody>
      </p:sp>
      <p:sp>
        <p:nvSpPr>
          <p:cNvPr id="90" name="Straight Connector 89"/>
          <p:cNvSpPr/>
          <p:nvPr/>
        </p:nvSpPr>
        <p:spPr>
          <a:xfrm>
            <a:off x="5573520" y="1031399"/>
            <a:ext cx="0" cy="3708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708600" y="2365560"/>
            <a:ext cx="409320" cy="1209239"/>
          </a:xfrm>
          <a:prstGeom prst="rect">
            <a:avLst/>
          </a:prstGeom>
          <a:noFill/>
          <a:ln>
            <a:noFill/>
          </a:ln>
        </p:spPr>
        <p:txBody>
          <a:bodyPr vert="eaVert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Geo-hash Key assigned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to its partition</a:t>
            </a:r>
          </a:p>
        </p:txBody>
      </p:sp>
      <p:sp>
        <p:nvSpPr>
          <p:cNvPr id="92" name="Freeform: Shape 91"/>
          <p:cNvSpPr/>
          <p:nvPr/>
        </p:nvSpPr>
        <p:spPr>
          <a:xfrm rot="5350800">
            <a:off x="4845799" y="2924150"/>
            <a:ext cx="49680" cy="1404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3" name="Freeform: Shape 92"/>
          <p:cNvSpPr/>
          <p:nvPr/>
        </p:nvSpPr>
        <p:spPr>
          <a:xfrm rot="16200000">
            <a:off x="4831197" y="1475063"/>
            <a:ext cx="82780" cy="1443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4" name="Freeform: Shape 93"/>
          <p:cNvSpPr/>
          <p:nvPr/>
        </p:nvSpPr>
        <p:spPr>
          <a:xfrm>
            <a:off x="6848999" y="463032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5" name="Freeform: Shape 94"/>
          <p:cNvSpPr/>
          <p:nvPr/>
        </p:nvSpPr>
        <p:spPr>
          <a:xfrm>
            <a:off x="6907320" y="463032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6" name="Freeform: Shape 95"/>
          <p:cNvSpPr/>
          <p:nvPr/>
        </p:nvSpPr>
        <p:spPr>
          <a:xfrm>
            <a:off x="6966000" y="463032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7" name="Freeform: Shape 96"/>
          <p:cNvSpPr/>
          <p:nvPr/>
        </p:nvSpPr>
        <p:spPr>
          <a:xfrm>
            <a:off x="3259080" y="4688640"/>
            <a:ext cx="3744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8" name="Freeform: Shape 97"/>
          <p:cNvSpPr/>
          <p:nvPr/>
        </p:nvSpPr>
        <p:spPr>
          <a:xfrm>
            <a:off x="3317759" y="468864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9" name="Freeform: Shape 98"/>
          <p:cNvSpPr/>
          <p:nvPr/>
        </p:nvSpPr>
        <p:spPr>
          <a:xfrm>
            <a:off x="3376080" y="468864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0" name="Freeform: Shape 99"/>
          <p:cNvSpPr/>
          <p:nvPr/>
        </p:nvSpPr>
        <p:spPr>
          <a:xfrm>
            <a:off x="3434399" y="468864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1" name="TextBox 100"/>
          <p:cNvSpPr txBox="1"/>
          <p:nvPr/>
        </p:nvSpPr>
        <p:spPr>
          <a:xfrm rot="10800000">
            <a:off x="2613960" y="2259359"/>
            <a:ext cx="409320" cy="1059840"/>
          </a:xfrm>
          <a:prstGeom prst="rect">
            <a:avLst/>
          </a:prstGeom>
          <a:noFill/>
          <a:ln>
            <a:noFill/>
          </a:ln>
        </p:spPr>
        <p:txBody>
          <a:bodyPr vert="eaVert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Geo-hash distribution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and load information</a:t>
            </a:r>
          </a:p>
        </p:txBody>
      </p:sp>
      <p:sp>
        <p:nvSpPr>
          <p:cNvPr id="102" name="Freeform: Shape 101"/>
          <p:cNvSpPr/>
          <p:nvPr/>
        </p:nvSpPr>
        <p:spPr>
          <a:xfrm rot="5433000">
            <a:off x="5139673" y="4517779"/>
            <a:ext cx="88560" cy="795600"/>
          </a:xfrm>
          <a:custGeom>
            <a:avLst>
              <a:gd name="f0" fmla="val 18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-2147483647"/>
              <a:gd name="f9" fmla="val 2147483647"/>
              <a:gd name="f10" fmla="val 10800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*/ f14 1 2"/>
              <a:gd name="f17" fmla="+- f6 f14 0"/>
              <a:gd name="f18" fmla="+- f7 0 f14"/>
              <a:gd name="f19" fmla="*/ f7 f12 1"/>
              <a:gd name="f20" fmla="*/ f14 f13 1"/>
              <a:gd name="f21" fmla="*/ 0 f12 1"/>
              <a:gd name="f22" fmla="*/ 15150 f12 1"/>
              <a:gd name="f23" fmla="*/ 0 f13 1"/>
              <a:gd name="f24" fmla="*/ f15 1 f3"/>
              <a:gd name="f25" fmla="*/ 21600 f13 1"/>
              <a:gd name="f26" fmla="*/ 21600 f12 1"/>
              <a:gd name="f27" fmla="*/ 10800 f13 1"/>
              <a:gd name="f28" fmla="+- f6 f16 0"/>
              <a:gd name="f29" fmla="+- f7 0 f16"/>
              <a:gd name="f30" fmla="+- f24 0 f2"/>
              <a:gd name="f31" fmla="*/ f29 f13 1"/>
              <a:gd name="f32" fmla="*/ f28 f13 1"/>
            </a:gdLst>
            <a:ahLst>
              <a:ahXY gdRefY="f0" minY="f6" maxY="f10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21" y="f23"/>
              </a:cxn>
              <a:cxn ang="f30">
                <a:pos x="f21" y="f25"/>
              </a:cxn>
              <a:cxn ang="f30">
                <a:pos x="f26" y="f27"/>
              </a:cxn>
            </a:cxnLst>
            <a:rect l="f21" t="f32" r="f22" b="f31"/>
            <a:pathLst>
              <a:path w="21600" h="21600">
                <a:moveTo>
                  <a:pt x="f6" y="f6"/>
                </a:moveTo>
                <a:cubicBezTo>
                  <a:pt x="f10" y="f6"/>
                  <a:pt x="f7" y="f28"/>
                  <a:pt x="f7" y="f17"/>
                </a:cubicBezTo>
                <a:lnTo>
                  <a:pt x="f7" y="f18"/>
                </a:lnTo>
                <a:cubicBezTo>
                  <a:pt x="f7" y="f29"/>
                  <a:pt x="f10" y="f7"/>
                  <a:pt x="f6" y="f7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3" name="Freeform: Shape 102"/>
          <p:cNvSpPr/>
          <p:nvPr/>
        </p:nvSpPr>
        <p:spPr>
          <a:xfrm rot="5433000">
            <a:off x="6185121" y="4349835"/>
            <a:ext cx="88560" cy="1134000"/>
          </a:xfrm>
          <a:custGeom>
            <a:avLst>
              <a:gd name="f0" fmla="val 18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-2147483647"/>
              <a:gd name="f9" fmla="val 2147483647"/>
              <a:gd name="f10" fmla="val 10800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*/ f14 1 2"/>
              <a:gd name="f17" fmla="+- f6 f14 0"/>
              <a:gd name="f18" fmla="+- f7 0 f14"/>
              <a:gd name="f19" fmla="*/ f7 f12 1"/>
              <a:gd name="f20" fmla="*/ f14 f13 1"/>
              <a:gd name="f21" fmla="*/ 0 f12 1"/>
              <a:gd name="f22" fmla="*/ 15150 f12 1"/>
              <a:gd name="f23" fmla="*/ 0 f13 1"/>
              <a:gd name="f24" fmla="*/ f15 1 f3"/>
              <a:gd name="f25" fmla="*/ 21600 f13 1"/>
              <a:gd name="f26" fmla="*/ 21600 f12 1"/>
              <a:gd name="f27" fmla="*/ 10800 f13 1"/>
              <a:gd name="f28" fmla="+- f6 f16 0"/>
              <a:gd name="f29" fmla="+- f7 0 f16"/>
              <a:gd name="f30" fmla="+- f24 0 f2"/>
              <a:gd name="f31" fmla="*/ f29 f13 1"/>
              <a:gd name="f32" fmla="*/ f28 f13 1"/>
            </a:gdLst>
            <a:ahLst>
              <a:ahXY gdRefY="f0" minY="f6" maxY="f10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21" y="f23"/>
              </a:cxn>
              <a:cxn ang="f30">
                <a:pos x="f21" y="f25"/>
              </a:cxn>
              <a:cxn ang="f30">
                <a:pos x="f26" y="f27"/>
              </a:cxn>
            </a:cxnLst>
            <a:rect l="f21" t="f32" r="f22" b="f31"/>
            <a:pathLst>
              <a:path w="21600" h="21600">
                <a:moveTo>
                  <a:pt x="f6" y="f6"/>
                </a:moveTo>
                <a:cubicBezTo>
                  <a:pt x="f10" y="f6"/>
                  <a:pt x="f7" y="f28"/>
                  <a:pt x="f7" y="f17"/>
                </a:cubicBezTo>
                <a:lnTo>
                  <a:pt x="f7" y="f18"/>
                </a:lnTo>
                <a:cubicBezTo>
                  <a:pt x="f7" y="f29"/>
                  <a:pt x="f10" y="f7"/>
                  <a:pt x="f6" y="f7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91640" y="5003280"/>
            <a:ext cx="287280" cy="176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m2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82479" y="5003640"/>
            <a:ext cx="287280" cy="176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m1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Efficient Spatial processing with Spark</a:t>
            </a:r>
          </a:p>
        </p:txBody>
      </p:sp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1028916" y="1862428"/>
            <a:ext cx="8881565" cy="214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None/>
              <a:defRPr sz="2205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97739" indent="-19598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93217" indent="-206488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90955" indent="-19074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1000944" indent="-20823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504915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6pPr>
            <a:lvl7pPr marL="2008887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7pPr>
            <a:lvl8pPr marL="2512858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8pPr>
            <a:lvl9pPr marL="3016830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9pPr>
          </a:lstStyle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GeoHash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Partitioner</a:t>
            </a:r>
          </a:p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>
                <a:solidFill>
                  <a:srgbClr val="FF0000"/>
                </a:solidFill>
                <a:ea typeface="Calibri" charset="0"/>
                <a:cs typeface="Calibri" charset="0"/>
              </a:rPr>
              <a:t>GeoHash Query </a:t>
            </a:r>
            <a:r>
              <a:rPr lang="en-US" sz="2400" dirty="0" smtClean="0">
                <a:solidFill>
                  <a:srgbClr val="FF0000"/>
                </a:solidFill>
                <a:ea typeface="Calibri" charset="0"/>
                <a:cs typeface="Calibri" charset="0"/>
              </a:rPr>
              <a:t>Layer</a:t>
            </a:r>
            <a:endParaRPr lang="en-US" sz="2400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90886" y="137743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Query act on all nodes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15121" y="4572000"/>
            <a:ext cx="6605917" cy="2468880"/>
            <a:chOff x="1715121" y="4572000"/>
            <a:chExt cx="6605917" cy="2468880"/>
          </a:xfrm>
        </p:grpSpPr>
        <p:sp>
          <p:nvSpPr>
            <p:cNvPr id="5" name="Freeform: Shape 4"/>
            <p:cNvSpPr/>
            <p:nvPr/>
          </p:nvSpPr>
          <p:spPr>
            <a:xfrm>
              <a:off x="1829160" y="5394960"/>
              <a:ext cx="7002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968720" y="5394960"/>
              <a:ext cx="70056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911679" y="5394960"/>
              <a:ext cx="7020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931920" y="5394960"/>
              <a:ext cx="7002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736999" y="4572000"/>
              <a:ext cx="6584039" cy="246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950E">
                <a:alpha val="5000"/>
              </a:srgbClr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7277400" y="5394960"/>
              <a:ext cx="70092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974560" y="5394960"/>
              <a:ext cx="7002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92023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103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286000" y="5852160"/>
              <a:ext cx="9108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210312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920239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2286000" y="6035040"/>
              <a:ext cx="9108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3017160" y="5852160"/>
              <a:ext cx="9216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32004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017160" y="6035040"/>
              <a:ext cx="9216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38328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338328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3017160" y="6217919"/>
              <a:ext cx="9216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32004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338328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02336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205880" y="5852160"/>
              <a:ext cx="9216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389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02336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20040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6804360" y="6044760"/>
              <a:ext cx="91080" cy="910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6948000" y="6044760"/>
              <a:ext cx="91440" cy="910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7092000" y="6044760"/>
              <a:ext cx="91440" cy="910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5433000">
              <a:off x="2587401" y="5767137"/>
              <a:ext cx="21744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5433000">
              <a:off x="5166096" y="5352730"/>
              <a:ext cx="218520" cy="279684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sp>
        <p:nvSpPr>
          <p:cNvPr id="36" name="Straight Connector 35"/>
          <p:cNvSpPr/>
          <p:nvPr/>
        </p:nvSpPr>
        <p:spPr>
          <a:xfrm>
            <a:off x="4896000" y="3383280"/>
            <a:ext cx="0" cy="1143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431800" dir="6480000" sx="6000" sy="6000" algn="ctr" rotWithShape="0">
              <a:srgbClr val="FF0000">
                <a:alpha val="9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  <a:bevelB prst="angle"/>
          </a:sp3d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15477" y="4572000"/>
            <a:ext cx="6605561" cy="2468880"/>
            <a:chOff x="1715477" y="4572000"/>
            <a:chExt cx="6605561" cy="2468880"/>
          </a:xfrm>
        </p:grpSpPr>
        <p:sp>
          <p:nvSpPr>
            <p:cNvPr id="38" name="Freeform: Shape 37"/>
            <p:cNvSpPr/>
            <p:nvPr/>
          </p:nvSpPr>
          <p:spPr>
            <a:xfrm>
              <a:off x="182880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96872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911679" y="5394960"/>
              <a:ext cx="70200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393192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737359" y="4572000"/>
              <a:ext cx="6583679" cy="246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950E">
                <a:alpha val="5000"/>
              </a:srgbClr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727776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597456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92023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2103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22860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21031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92023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22860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30175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32004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30175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338328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338328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301752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2004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338328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402336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42062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4389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402336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32004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6803999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694800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709200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 rot="5433000">
              <a:off x="2587397" y="5767137"/>
              <a:ext cx="21816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 rot="5433000">
              <a:off x="5166456" y="5352729"/>
              <a:ext cx="218160" cy="27972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712986" y="4572000"/>
            <a:ext cx="6605560" cy="2468880"/>
            <a:chOff x="1726998" y="4572000"/>
            <a:chExt cx="6605560" cy="2468880"/>
          </a:xfrm>
        </p:grpSpPr>
        <p:sp>
          <p:nvSpPr>
            <p:cNvPr id="70" name="Freeform: Shape 69"/>
            <p:cNvSpPr/>
            <p:nvPr/>
          </p:nvSpPr>
          <p:spPr>
            <a:xfrm>
              <a:off x="184031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498024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2923199" y="5394960"/>
              <a:ext cx="70200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394344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1748879" y="4572000"/>
              <a:ext cx="6583679" cy="246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950E">
                <a:alpha val="5000"/>
              </a:srgbClr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728927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598608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193175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21146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22975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21146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193175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22975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30290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32119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30290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33948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33948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302904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321192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33948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403487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21776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440063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403487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32119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6815519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6959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7103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9" name="Freeform: Shape 98"/>
            <p:cNvSpPr/>
            <p:nvPr/>
          </p:nvSpPr>
          <p:spPr>
            <a:xfrm rot="5433000">
              <a:off x="2598918" y="5767137"/>
              <a:ext cx="21816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0" name="Freeform: Shape 99"/>
            <p:cNvSpPr/>
            <p:nvPr/>
          </p:nvSpPr>
          <p:spPr>
            <a:xfrm rot="5433000">
              <a:off x="5177977" y="5352729"/>
              <a:ext cx="218160" cy="27972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184031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2923199" y="5394960"/>
              <a:ext cx="70200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728927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598608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193175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21146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22975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21146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193175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22975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30290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32119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30290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33948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5" name="Freeform: Shape 114"/>
            <p:cNvSpPr/>
            <p:nvPr/>
          </p:nvSpPr>
          <p:spPr>
            <a:xfrm>
              <a:off x="33948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6" name="Freeform: Shape 115"/>
            <p:cNvSpPr/>
            <p:nvPr/>
          </p:nvSpPr>
          <p:spPr>
            <a:xfrm>
              <a:off x="302904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7" name="Freeform: Shape 116"/>
            <p:cNvSpPr/>
            <p:nvPr/>
          </p:nvSpPr>
          <p:spPr>
            <a:xfrm>
              <a:off x="321192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33948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32119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6815519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6959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7103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3" name="Freeform: Shape 122"/>
            <p:cNvSpPr/>
            <p:nvPr/>
          </p:nvSpPr>
          <p:spPr>
            <a:xfrm rot="5433000">
              <a:off x="2598918" y="5767137"/>
              <a:ext cx="21816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4" name="Freeform: Shape 123"/>
            <p:cNvSpPr/>
            <p:nvPr/>
          </p:nvSpPr>
          <p:spPr>
            <a:xfrm rot="5433000">
              <a:off x="5177977" y="5352729"/>
              <a:ext cx="218160" cy="27972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6361043" y="3498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6" name="Content Placeholder 6"/>
          <p:cNvSpPr txBox="1">
            <a:spLocks/>
          </p:cNvSpPr>
          <p:nvPr/>
        </p:nvSpPr>
        <p:spPr>
          <a:xfrm>
            <a:off x="682425" y="1505203"/>
            <a:ext cx="8569151" cy="2161757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Normally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executes code/query on all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partitions of nodes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Large scans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solidFill>
                  <a:sysClr val="windowText" lastClr="000000"/>
                </a:solidFill>
                <a:latin typeface="Verdana" charset="0"/>
                <a:ea typeface="Verdana" charset="0"/>
                <a:cs typeface="Verdana" charset="0"/>
              </a:rPr>
              <a:t>Resource utilization</a:t>
            </a:r>
            <a:endParaRPr lang="en-US" sz="2000" dirty="0" smtClea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99615"/>
            <a:ext cx="9071640" cy="1262160"/>
          </a:xfrm>
        </p:spPr>
        <p:txBody>
          <a:bodyPr/>
          <a:lstStyle/>
          <a:p>
            <a:pPr lvl="0"/>
            <a:r>
              <a:rPr lang="en-US"/>
              <a:t>GeoHash Query Layer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503999" y="1447856"/>
            <a:ext cx="9406466" cy="6042154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Leverage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knowledge of previous partitioning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and efficiently query on subset of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data: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Identify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 type of </a:t>
            </a: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Query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Determine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areas of interest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from the overall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world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Figure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out partitions that contain our interested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region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Slice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out the partitions from the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RDD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Push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 query on the final RDD based on the Query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predicates</a:t>
            </a:r>
            <a:endParaRPr lang="en-US" sz="2000" dirty="0" smtClea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4" y="265871"/>
            <a:ext cx="9338400" cy="7052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88893"/>
              </p:ext>
            </p:extLst>
          </p:nvPr>
        </p:nvGraphicFramePr>
        <p:xfrm>
          <a:off x="392654" y="265871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586344099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1996531193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520488433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784618805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607630459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580355095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845103962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867137087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2600466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2227695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9059716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4190958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8709279"/>
                  </a:ext>
                </a:extLst>
              </a:tr>
            </a:tbl>
          </a:graphicData>
        </a:graphic>
      </p:graphicFrame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6305" y="2768273"/>
            <a:ext cx="734039" cy="11044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Freeform: Shape 82"/>
          <p:cNvSpPr/>
          <p:nvPr/>
        </p:nvSpPr>
        <p:spPr>
          <a:xfrm>
            <a:off x="4696556" y="2437770"/>
            <a:ext cx="2011680" cy="2011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0000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4" name="Freeform: Shape 83"/>
          <p:cNvSpPr/>
          <p:nvPr/>
        </p:nvSpPr>
        <p:spPr>
          <a:xfrm>
            <a:off x="3902957" y="1674847"/>
            <a:ext cx="3491301" cy="27746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6" name="Freeform: Shape 83"/>
          <p:cNvSpPr/>
          <p:nvPr/>
        </p:nvSpPr>
        <p:spPr>
          <a:xfrm>
            <a:off x="4696556" y="2437771"/>
            <a:ext cx="201168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Arch2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5559" y="0"/>
            <a:ext cx="7671240" cy="854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1643747"/>
            <a:ext cx="7335138" cy="53483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Evaluation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in Spatial Query Response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87" y="1879028"/>
            <a:ext cx="6608064" cy="4163568"/>
          </a:xfrm>
        </p:spPr>
      </p:pic>
    </p:spTree>
    <p:extLst>
      <p:ext uri="{BB962C8B-B14F-4D97-AF65-F5344CB8AC3E}">
        <p14:creationId xmlns:p14="http://schemas.microsoft.com/office/powerpoint/2010/main" val="18717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142296"/>
            <a:ext cx="9071640" cy="1262160"/>
          </a:xfrm>
        </p:spPr>
        <p:txBody>
          <a:bodyPr/>
          <a:lstStyle/>
          <a:p>
            <a:r>
              <a:rPr lang="en-US" dirty="0"/>
              <a:t>Reduction in number of records scanned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2" y="1404456"/>
            <a:ext cx="8671034" cy="5851237"/>
          </a:xfrm>
        </p:spPr>
      </p:pic>
    </p:spTree>
    <p:extLst>
      <p:ext uri="{BB962C8B-B14F-4D97-AF65-F5344CB8AC3E}">
        <p14:creationId xmlns:p14="http://schemas.microsoft.com/office/powerpoint/2010/main" val="1165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Locality of Spark tasks and minimized shuffling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7" y="1869141"/>
            <a:ext cx="7807444" cy="4840941"/>
          </a:xfrm>
        </p:spPr>
      </p:pic>
    </p:spTree>
    <p:extLst>
      <p:ext uri="{BB962C8B-B14F-4D97-AF65-F5344CB8AC3E}">
        <p14:creationId xmlns:p14="http://schemas.microsoft.com/office/powerpoint/2010/main" val="16069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45539" y="5536708"/>
            <a:ext cx="2266560" cy="2009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651760" y="4682880"/>
            <a:ext cx="5029199" cy="731520"/>
            <a:chOff x="2651760" y="4682880"/>
            <a:chExt cx="5029199" cy="731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406040" y="4699800"/>
              <a:ext cx="745559" cy="6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7018559" y="4750920"/>
              <a:ext cx="662400" cy="604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6094800" y="4725360"/>
              <a:ext cx="746640" cy="6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3491279" y="4734000"/>
              <a:ext cx="746640" cy="6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5329800" y="4725360"/>
              <a:ext cx="699480" cy="654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2651760" y="4682880"/>
              <a:ext cx="746640" cy="680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463039" y="316800"/>
            <a:ext cx="6933599" cy="352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094800" y="6105975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7.6 Billion / 4.7 Billion </a:t>
            </a:r>
            <a:r>
              <a:rPr lang="en-US" b="1" dirty="0" smtClean="0">
                <a:solidFill>
                  <a:srgbClr val="C00000"/>
                </a:solidFill>
              </a:rPr>
              <a:t>unique</a:t>
            </a:r>
            <a:r>
              <a:rPr lang="en-US" b="1" dirty="0" smtClean="0"/>
              <a:t> - 2015</a:t>
            </a:r>
            <a:endParaRPr lang="en-US" b="1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422630"/>
              </p:ext>
            </p:extLst>
          </p:nvPr>
        </p:nvGraphicFramePr>
        <p:xfrm>
          <a:off x="579599" y="8633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058939"/>
              </p:ext>
            </p:extLst>
          </p:nvPr>
        </p:nvGraphicFramePr>
        <p:xfrm>
          <a:off x="5329800" y="87497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decel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  <p:bldGraphic spid="12" grpId="0">
        <p:bldAsOne/>
      </p:bldGraphic>
      <p:bldGraphic spid="1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Locality of Spark tasks and minimized shuffling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75" y="1922930"/>
            <a:ext cx="7293088" cy="4645279"/>
          </a:xfrm>
        </p:spPr>
      </p:pic>
    </p:spTree>
    <p:extLst>
      <p:ext uri="{BB962C8B-B14F-4D97-AF65-F5344CB8AC3E}">
        <p14:creationId xmlns:p14="http://schemas.microsoft.com/office/powerpoint/2010/main" val="1670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Locality of Spark tasks and minimized shuffling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2057400"/>
            <a:ext cx="8957074" cy="4316506"/>
          </a:xfrm>
        </p:spPr>
      </p:pic>
    </p:spTree>
    <p:extLst>
      <p:ext uri="{BB962C8B-B14F-4D97-AF65-F5344CB8AC3E}">
        <p14:creationId xmlns:p14="http://schemas.microsoft.com/office/powerpoint/2010/main" val="19928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is not always beneficial: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Benefits </a:t>
            </a:r>
            <a:r>
              <a:rPr lang="en-US" sz="3600" dirty="0"/>
              <a:t>of Partitioning with multiple Reads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958634"/>
              </p:ext>
            </p:extLst>
          </p:nvPr>
        </p:nvGraphicFramePr>
        <p:xfrm>
          <a:off x="1138399" y="1963271"/>
          <a:ext cx="7802840" cy="4625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26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/>
              <a:t>Inherent imbalance with Hashing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/>
              <a:t>Need for minimizing scans during load </a:t>
            </a:r>
            <a:r>
              <a:rPr lang="en-US" sz="2000" dirty="0" smtClean="0"/>
              <a:t>balancing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 smtClean="0"/>
              <a:t>Custom </a:t>
            </a:r>
            <a:r>
              <a:rPr lang="en-US" sz="2000" dirty="0"/>
              <a:t>partitioner: Need to maintain </a:t>
            </a:r>
            <a:r>
              <a:rPr lang="en-US" sz="2000" dirty="0" smtClean="0"/>
              <a:t>metadata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 smtClean="0"/>
              <a:t>Custom partitioner: Need to retain spark context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8217" y="3001615"/>
            <a:ext cx="788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Project</a:t>
            </a:r>
            <a:r>
              <a:rPr lang="en-US" dirty="0" smtClean="0"/>
              <a:t> page visit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hariharan-gandhi.github.io/thesis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078" y="1620078"/>
            <a:ext cx="9447722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Facebook logo -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www.facebookbrand.com</a:t>
            </a:r>
            <a:r>
              <a:rPr lang="en-US" sz="1400" dirty="0">
                <a:hlinkClick r:id="rId3"/>
              </a:rPr>
              <a:t>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Snapchat </a:t>
            </a:r>
            <a:r>
              <a:rPr lang="en-US" sz="1400" dirty="0" smtClean="0"/>
              <a:t>logo </a:t>
            </a:r>
            <a:r>
              <a:rPr lang="en-US" sz="1400" dirty="0"/>
              <a:t>-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www.snapchat.com</a:t>
            </a:r>
            <a:r>
              <a:rPr lang="en-US" sz="1400" dirty="0">
                <a:hlinkClick r:id="rId4"/>
              </a:rPr>
              <a:t>/brand-guidelines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Twitter logo -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about.twitter.com</a:t>
            </a:r>
            <a:r>
              <a:rPr lang="en-US" sz="1400" dirty="0">
                <a:hlinkClick r:id="rId5"/>
              </a:rPr>
              <a:t>/company/brand-assets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Instagram logo -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www.instagram-brand.com</a:t>
            </a:r>
            <a:r>
              <a:rPr lang="en-US" sz="1400" dirty="0">
                <a:hlinkClick r:id="rId6"/>
              </a:rPr>
              <a:t>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WhatsApp </a:t>
            </a:r>
            <a:r>
              <a:rPr lang="en-US" sz="1400" dirty="0"/>
              <a:t>logo - </a:t>
            </a:r>
            <a:r>
              <a:rPr lang="en-US" sz="1400" dirty="0">
                <a:hlinkClick r:id="rId7"/>
              </a:rPr>
              <a:t>https://www.whatsappbrand.com</a:t>
            </a:r>
            <a:r>
              <a:rPr lang="en-US" sz="1400" dirty="0" smtClean="0">
                <a:hlinkClick r:id="rId7"/>
              </a:rPr>
              <a:t>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IBM logo - </a:t>
            </a:r>
            <a:r>
              <a:rPr lang="en-US" sz="1400" dirty="0">
                <a:hlinkClick r:id="rId8"/>
              </a:rPr>
              <a:t>https://www-03.ibm.com/press/us/</a:t>
            </a:r>
            <a:r>
              <a:rPr lang="en-US" sz="1400" dirty="0" err="1">
                <a:hlinkClick r:id="rId8"/>
              </a:rPr>
              <a:t>en</a:t>
            </a:r>
            <a:r>
              <a:rPr lang="en-US" sz="1400" dirty="0">
                <a:hlinkClick r:id="rId8"/>
              </a:rPr>
              <a:t>/photo/20190.wss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Geotagging - </a:t>
            </a:r>
            <a:r>
              <a:rPr lang="en-US" sz="1400" dirty="0">
                <a:hlinkClick r:id="rId9"/>
              </a:rPr>
              <a:t>http://</a:t>
            </a:r>
            <a:r>
              <a:rPr lang="en-US" sz="1400" dirty="0" err="1" smtClean="0">
                <a:hlinkClick r:id="rId9"/>
              </a:rPr>
              <a:t>smbp.uwaterloo.ca</a:t>
            </a:r>
            <a:r>
              <a:rPr lang="en-US" sz="1400" dirty="0" smtClean="0">
                <a:hlinkClick r:id="rId9"/>
              </a:rPr>
              <a:t>/</a:t>
            </a:r>
            <a:r>
              <a:rPr lang="en-US" sz="1400" dirty="0" err="1" smtClean="0">
                <a:hlinkClick r:id="rId9"/>
              </a:rPr>
              <a:t>wp</a:t>
            </a:r>
            <a:r>
              <a:rPr lang="en-US" sz="1400" dirty="0" smtClean="0">
                <a:hlinkClick r:id="rId9"/>
              </a:rPr>
              <a:t>-content/uploads/2014/07/</a:t>
            </a:r>
            <a:r>
              <a:rPr lang="en-US" sz="1400" dirty="0" err="1" smtClean="0">
                <a:hlinkClick r:id="rId9"/>
              </a:rPr>
              <a:t>geotagging.jpg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Map tile screenshot - </a:t>
            </a:r>
            <a:r>
              <a:rPr lang="en-US" sz="1400" dirty="0"/>
              <a:t>©2016 MapQuest </a:t>
            </a:r>
            <a:r>
              <a:rPr lang="en-US" sz="1400" dirty="0" smtClean="0">
                <a:hlinkClick r:id="rId10"/>
              </a:rPr>
              <a:t>http</a:t>
            </a:r>
            <a:r>
              <a:rPr lang="en-US" sz="1400" dirty="0">
                <a:hlinkClick r:id="rId10"/>
              </a:rPr>
              <a:t>://open.mapquest.com</a:t>
            </a:r>
            <a:r>
              <a:rPr lang="en-US" sz="1400" dirty="0" smtClean="0">
                <a:hlinkClick r:id="rId10"/>
              </a:rPr>
              <a:t>/</a:t>
            </a:r>
            <a:r>
              <a:rPr lang="en-US" sz="1400" dirty="0" smtClean="0"/>
              <a:t> | </a:t>
            </a:r>
            <a:r>
              <a:rPr lang="en-US" sz="1400" dirty="0"/>
              <a:t>©</a:t>
            </a:r>
            <a:r>
              <a:rPr lang="en-US" sz="1400" dirty="0" err="1"/>
              <a:t>OpenStreetMap</a:t>
            </a:r>
            <a:r>
              <a:rPr lang="en-US" sz="1400" dirty="0"/>
              <a:t> contributors - </a:t>
            </a:r>
            <a:r>
              <a:rPr lang="en-US" sz="1400" dirty="0">
                <a:hlinkClick r:id="rId11"/>
              </a:rPr>
              <a:t>http://</a:t>
            </a:r>
            <a:r>
              <a:rPr lang="en-US" sz="1400" dirty="0" smtClean="0">
                <a:hlinkClick r:id="rId11"/>
              </a:rPr>
              <a:t>www.openstreetmap.org/copyright </a:t>
            </a:r>
            <a:r>
              <a:rPr lang="en-US" sz="1400" dirty="0" smtClean="0"/>
              <a:t>| ©Google Maps </a:t>
            </a:r>
            <a:r>
              <a:rPr lang="en-US" sz="1400" dirty="0" smtClean="0">
                <a:hlinkClick r:id="rId12"/>
              </a:rPr>
              <a:t>maps.google.com</a:t>
            </a:r>
            <a:r>
              <a:rPr lang="en-US" sz="1400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Statistics: Location </a:t>
            </a:r>
            <a:r>
              <a:rPr lang="en-US" sz="1400" dirty="0"/>
              <a:t>based service - </a:t>
            </a:r>
            <a:r>
              <a:rPr lang="en-US" sz="1400" dirty="0">
                <a:hlinkClick r:id="rId13"/>
              </a:rPr>
              <a:t>https://wangxiaoyujade.wordpress.com/2015/02/25/location-based-service-groupon</a:t>
            </a:r>
            <a:r>
              <a:rPr lang="en-US" sz="1400" dirty="0" smtClean="0">
                <a:hlinkClick r:id="rId13"/>
              </a:rPr>
              <a:t>/</a:t>
            </a:r>
            <a:r>
              <a:rPr lang="en-US" sz="1400" dirty="0" smtClean="0"/>
              <a:t> Source: Socintel360 as cited in company blog </a:t>
            </a:r>
            <a:r>
              <a:rPr lang="en-US" sz="1400" dirty="0" smtClean="0">
                <a:hlinkClick r:id="rId14"/>
              </a:rPr>
              <a:t>http</a:t>
            </a:r>
            <a:r>
              <a:rPr lang="en-US" sz="1400" dirty="0">
                <a:hlinkClick r:id="rId14"/>
              </a:rPr>
              <a:t>://www.emarketer.com/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Statistics: mobile users - </a:t>
            </a:r>
            <a:r>
              <a:rPr lang="en-US" sz="1400" dirty="0"/>
              <a:t>GSMA, “</a:t>
            </a:r>
            <a:r>
              <a:rPr lang="en-US" sz="1400" dirty="0" err="1"/>
              <a:t>Gsma</a:t>
            </a:r>
            <a:r>
              <a:rPr lang="en-US" sz="1400" dirty="0"/>
              <a:t>: The mobile economy 2016.” </a:t>
            </a:r>
            <a:r>
              <a:rPr lang="en-US" sz="1400" dirty="0">
                <a:hlinkClick r:id="rId15"/>
              </a:rPr>
              <a:t>http://</a:t>
            </a:r>
            <a:r>
              <a:rPr lang="en-US" sz="1400" dirty="0" smtClean="0">
                <a:hlinkClick r:id="rId15"/>
              </a:rPr>
              <a:t>www.gsmamobileeconomy.com/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 smtClean="0"/>
              <a:t>References last accessed</a:t>
            </a:r>
            <a:r>
              <a:rPr lang="en-US" sz="1400" dirty="0"/>
              <a:t>: 12-July-2016</a:t>
            </a:r>
            <a:endParaRPr lang="en-US" sz="1400" dirty="0" smtClean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Trending Scenario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SzPct val="100000"/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Very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large volume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of Geo-spatial data</a:t>
            </a:r>
          </a:p>
          <a:p>
            <a:pPr marL="457200" lvl="0" indent="-457200">
              <a:buSzPct val="100000"/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Businesses need location aware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services like,</a:t>
            </a:r>
            <a:endParaRPr lang="en-US" sz="2000" dirty="0">
              <a:latin typeface="Verdana" charset="0"/>
              <a:ea typeface="Verdana" charset="0"/>
              <a:cs typeface="Verdana" charset="0"/>
            </a:endParaRP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Wingdings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tweets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in an particular area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Wingdings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weather </a:t>
            </a:r>
            <a:r>
              <a:rPr lang="en-US" sz="2000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information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of a holiday spot which you plan to visit over the vacation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Wingdings" charset="2"/>
              <a:buChar char="§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Attractions </a:t>
            </a:r>
            <a:r>
              <a:rPr lang="en-US" sz="2000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nearby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Wingdings" charset="2"/>
              <a:buChar char="§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Take me through the shortest </a:t>
            </a:r>
            <a:r>
              <a:rPr lang="en-US" sz="2000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route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Wingdings" charset="2"/>
              <a:buChar char="§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many more.....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Seek support from Parallel computing platforms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03999" y="2030505"/>
            <a:ext cx="9071640" cy="2858951"/>
          </a:xfrm>
        </p:spPr>
        <p:txBody>
          <a:bodyPr/>
          <a:lstStyle/>
          <a:p>
            <a:pPr marL="342900" lvl="0" indent="-342900">
              <a:lnSpc>
                <a:spcPct val="200000"/>
              </a:lnSpc>
              <a:buSzPct val="100000"/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To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handle such large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volumes</a:t>
            </a:r>
          </a:p>
          <a:p>
            <a:pPr marL="342900" lvl="0" indent="-342900">
              <a:lnSpc>
                <a:spcPct val="200000"/>
              </a:lnSpc>
              <a:buSzPct val="100000"/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But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unfortunately,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no native support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(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yet)</a:t>
            </a:r>
          </a:p>
          <a:p>
            <a:pPr marL="342900" lvl="0" indent="-342900">
              <a:lnSpc>
                <a:spcPct val="200000"/>
              </a:lnSpc>
              <a:buSzPct val="100000"/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Needs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modifying internal implementations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1" y="4551658"/>
            <a:ext cx="3820298" cy="243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Why partition 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3120" y="4206240"/>
            <a:ext cx="5381640" cy="2567879"/>
            <a:chOff x="2103120" y="4206240"/>
            <a:chExt cx="5381640" cy="2567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2103120" y="5334480"/>
              <a:ext cx="9406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traight Connector 5"/>
            <p:cNvSpPr/>
            <p:nvPr/>
          </p:nvSpPr>
          <p:spPr>
            <a:xfrm>
              <a:off x="3127320" y="5950079"/>
              <a:ext cx="759240" cy="0"/>
            </a:xfrm>
            <a:prstGeom prst="line">
              <a:avLst/>
            </a:prstGeom>
            <a:noFill/>
            <a:ln w="0">
              <a:solidFill>
                <a:srgbClr val="3465A4"/>
              </a:solidFill>
              <a:prstDash val="solid"/>
              <a:headEnd type="arrow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010399" y="5269319"/>
              <a:ext cx="940680" cy="109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263200" y="5269319"/>
              <a:ext cx="940319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544080" y="5269679"/>
              <a:ext cx="9406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traight Connector 9"/>
            <p:cNvSpPr/>
            <p:nvPr/>
          </p:nvSpPr>
          <p:spPr>
            <a:xfrm flipV="1">
              <a:off x="2740319" y="4206240"/>
              <a:ext cx="1558081" cy="11008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V="1">
              <a:off x="4220639" y="4320360"/>
              <a:ext cx="703081" cy="1012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 flipV="1">
              <a:off x="6261480" y="4254840"/>
              <a:ext cx="707040" cy="9799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 flipV="1">
              <a:off x="5429880" y="4320360"/>
              <a:ext cx="361440" cy="1012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cxnSp>
          <p:nvCxnSpPr>
            <p:cNvPr id="14" name="Connector: Elbow 13"/>
            <p:cNvCxnSpPr>
              <a:stCxn id="7" idx="2"/>
            </p:cNvCxnSpPr>
            <p:nvPr/>
          </p:nvCxnSpPr>
          <p:spPr>
            <a:xfrm>
              <a:off x="4480560" y="6366240"/>
              <a:ext cx="2533679" cy="720"/>
            </a:xfrm>
            <a:prstGeom prst="bentConnector3">
              <a:avLst/>
            </a:prstGeom>
            <a:noFill/>
            <a:ln w="0">
              <a:solidFill>
                <a:srgbClr val="3465A4"/>
              </a:solidFill>
              <a:prstDash val="solid"/>
              <a:headEnd type="arrow"/>
              <a:tailEnd type="arrow"/>
            </a:ln>
          </p:spPr>
        </p:cxnSp>
        <p:sp>
          <p:nvSpPr>
            <p:cNvPr id="15" name="Freeform: Shape 14"/>
            <p:cNvSpPr/>
            <p:nvPr/>
          </p:nvSpPr>
          <p:spPr>
            <a:xfrm>
              <a:off x="3369240" y="5531040"/>
              <a:ext cx="253080" cy="326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3600"/>
                <a:gd name="f8" fmla="val 1500"/>
                <a:gd name="f9" fmla="val 1800"/>
                <a:gd name="f10" fmla="val 3000"/>
                <a:gd name="f11" fmla="val 14409"/>
                <a:gd name="f12" fmla="val 20100"/>
                <a:gd name="f13" fmla="val 16209"/>
                <a:gd name="f14" fmla="val 18600"/>
                <a:gd name="f15" fmla="val 18009"/>
                <a:gd name="f16" fmla="val 11610"/>
                <a:gd name="f17" fmla="val 17893"/>
                <a:gd name="f18" fmla="val 11472"/>
                <a:gd name="f19" fmla="val 20839"/>
                <a:gd name="f20" fmla="val 4833"/>
                <a:gd name="f21" fmla="val 21528"/>
                <a:gd name="f22" fmla="val 2450"/>
                <a:gd name="f23" fmla="val 21113"/>
                <a:gd name="f24" fmla="val 1591"/>
                <a:gd name="f25" fmla="val 20781"/>
                <a:gd name="f26" fmla="val 20300"/>
                <a:gd name="f27" fmla="+- 0 0 0"/>
                <a:gd name="f28" fmla="*/ f3 1 21600"/>
                <a:gd name="f29" fmla="*/ f4 1 21600"/>
                <a:gd name="f30" fmla="*/ f27 f0 1"/>
                <a:gd name="f31" fmla="*/ 0 f28 1"/>
                <a:gd name="f32" fmla="*/ 18600 f28 1"/>
                <a:gd name="f33" fmla="*/ 18009 f29 1"/>
                <a:gd name="f34" fmla="*/ 3600 f29 1"/>
                <a:gd name="f35" fmla="*/ 10800 f28 1"/>
                <a:gd name="f36" fmla="*/ 0 f29 1"/>
                <a:gd name="f37" fmla="*/ f30 1 f2"/>
                <a:gd name="f38" fmla="*/ 10800 f29 1"/>
                <a:gd name="f39" fmla="*/ 19890 f29 1"/>
                <a:gd name="f40" fmla="*/ 21600 f28 1"/>
                <a:gd name="f41" fmla="+- f37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35" y="f36"/>
                </a:cxn>
                <a:cxn ang="f41">
                  <a:pos x="f31" y="f38"/>
                </a:cxn>
                <a:cxn ang="f41">
                  <a:pos x="f35" y="f39"/>
                </a:cxn>
                <a:cxn ang="f41">
                  <a:pos x="f40" y="f38"/>
                </a:cxn>
              </a:cxnLst>
              <a:rect l="f31" t="f34" r="f32" b="f33"/>
              <a:pathLst>
                <a:path w="21600" h="21600">
                  <a:moveTo>
                    <a:pt x="f5" y="f7"/>
                  </a:moveTo>
                  <a:lnTo>
                    <a:pt x="f8" y="f7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5"/>
                  </a:lnTo>
                  <a:lnTo>
                    <a:pt x="f6" y="f5"/>
                  </a:lnTo>
                  <a:lnTo>
                    <a:pt x="f6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4" y="f13"/>
                  </a:lnTo>
                  <a:lnTo>
                    <a:pt x="f14" y="f15"/>
                  </a:ln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5" y="f26"/>
                  </a:cubicBezTo>
                  <a:close/>
                </a:path>
                <a:path w="21600" h="21600" fill="none">
                  <a:moveTo>
                    <a:pt x="f8" y="f7"/>
                  </a:moveTo>
                  <a:lnTo>
                    <a:pt x="f14" y="f7"/>
                  </a:lnTo>
                  <a:lnTo>
                    <a:pt x="f14" y="f13"/>
                  </a:lnTo>
                </a:path>
                <a:path w="21600" h="21600" fill="none">
                  <a:moveTo>
                    <a:pt x="f10" y="f9"/>
                  </a:moveTo>
                  <a:lnTo>
                    <a:pt x="f12" y="f9"/>
                  </a:lnTo>
                  <a:lnTo>
                    <a:pt x="f12" y="f11"/>
                  </a:lnTo>
                </a:path>
              </a:pathLst>
            </a:custGeom>
            <a:solidFill>
              <a:srgbClr val="CC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610600" y="6446879"/>
              <a:ext cx="253080" cy="327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3600"/>
                <a:gd name="f8" fmla="val 1500"/>
                <a:gd name="f9" fmla="val 1800"/>
                <a:gd name="f10" fmla="val 3000"/>
                <a:gd name="f11" fmla="val 14409"/>
                <a:gd name="f12" fmla="val 20100"/>
                <a:gd name="f13" fmla="val 16209"/>
                <a:gd name="f14" fmla="val 18600"/>
                <a:gd name="f15" fmla="val 18009"/>
                <a:gd name="f16" fmla="val 11610"/>
                <a:gd name="f17" fmla="val 17893"/>
                <a:gd name="f18" fmla="val 11472"/>
                <a:gd name="f19" fmla="val 20839"/>
                <a:gd name="f20" fmla="val 4833"/>
                <a:gd name="f21" fmla="val 21528"/>
                <a:gd name="f22" fmla="val 2450"/>
                <a:gd name="f23" fmla="val 21113"/>
                <a:gd name="f24" fmla="val 1591"/>
                <a:gd name="f25" fmla="val 20781"/>
                <a:gd name="f26" fmla="val 20300"/>
                <a:gd name="f27" fmla="+- 0 0 0"/>
                <a:gd name="f28" fmla="*/ f3 1 21600"/>
                <a:gd name="f29" fmla="*/ f4 1 21600"/>
                <a:gd name="f30" fmla="*/ f27 f0 1"/>
                <a:gd name="f31" fmla="*/ 0 f28 1"/>
                <a:gd name="f32" fmla="*/ 18600 f28 1"/>
                <a:gd name="f33" fmla="*/ 18009 f29 1"/>
                <a:gd name="f34" fmla="*/ 3600 f29 1"/>
                <a:gd name="f35" fmla="*/ 10800 f28 1"/>
                <a:gd name="f36" fmla="*/ 0 f29 1"/>
                <a:gd name="f37" fmla="*/ f30 1 f2"/>
                <a:gd name="f38" fmla="*/ 10800 f29 1"/>
                <a:gd name="f39" fmla="*/ 19890 f29 1"/>
                <a:gd name="f40" fmla="*/ 21600 f28 1"/>
                <a:gd name="f41" fmla="+- f37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35" y="f36"/>
                </a:cxn>
                <a:cxn ang="f41">
                  <a:pos x="f31" y="f38"/>
                </a:cxn>
                <a:cxn ang="f41">
                  <a:pos x="f35" y="f39"/>
                </a:cxn>
                <a:cxn ang="f41">
                  <a:pos x="f40" y="f38"/>
                </a:cxn>
              </a:cxnLst>
              <a:rect l="f31" t="f34" r="f32" b="f33"/>
              <a:pathLst>
                <a:path w="21600" h="21600">
                  <a:moveTo>
                    <a:pt x="f5" y="f7"/>
                  </a:moveTo>
                  <a:lnTo>
                    <a:pt x="f8" y="f7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5"/>
                  </a:lnTo>
                  <a:lnTo>
                    <a:pt x="f6" y="f5"/>
                  </a:lnTo>
                  <a:lnTo>
                    <a:pt x="f6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4" y="f13"/>
                  </a:lnTo>
                  <a:lnTo>
                    <a:pt x="f14" y="f15"/>
                  </a:ln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5" y="f26"/>
                  </a:cubicBezTo>
                  <a:close/>
                </a:path>
                <a:path w="21600" h="21600" fill="none">
                  <a:moveTo>
                    <a:pt x="f8" y="f7"/>
                  </a:moveTo>
                  <a:lnTo>
                    <a:pt x="f14" y="f7"/>
                  </a:lnTo>
                  <a:lnTo>
                    <a:pt x="f14" y="f13"/>
                  </a:lnTo>
                </a:path>
                <a:path w="21600" h="21600" fill="none">
                  <a:moveTo>
                    <a:pt x="f10" y="f9"/>
                  </a:moveTo>
                  <a:lnTo>
                    <a:pt x="f12" y="f9"/>
                  </a:lnTo>
                  <a:lnTo>
                    <a:pt x="f12" y="f11"/>
                  </a:lnTo>
                </a:path>
              </a:pathLst>
            </a:custGeom>
            <a:solidFill>
              <a:srgbClr val="CC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sp>
        <p:nvSpPr>
          <p:cNvPr id="17" name="Content Placeholder 6"/>
          <p:cNvSpPr txBox="1">
            <a:spLocks/>
          </p:cNvSpPr>
          <p:nvPr/>
        </p:nvSpPr>
        <p:spPr>
          <a:xfrm>
            <a:off x="854456" y="1563480"/>
            <a:ext cx="8569151" cy="2418840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Spatial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Indexing for retrieval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Range Queries, grouping – </a:t>
            </a:r>
            <a:r>
              <a:rPr lang="en-US" sz="20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Network cost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due to shuffling between clusters/nodes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When to partition ?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854456" y="1563480"/>
            <a:ext cx="8569151" cy="3600192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Geospatial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operations intense application,. </a:t>
            </a:r>
            <a:r>
              <a:rPr lang="en-US" sz="2000" dirty="0" err="1">
                <a:latin typeface="Verdana" charset="0"/>
                <a:ea typeface="Verdana" charset="0"/>
                <a:cs typeface="Verdana" charset="0"/>
              </a:rPr>
              <a:t>Eg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: Location aware services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Major interests of queries are Geospatial: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Ex: </a:t>
            </a:r>
            <a:r>
              <a:rPr lang="en-US" sz="1800" b="1" i="1" dirty="0">
                <a:latin typeface="Verdana" charset="0"/>
                <a:ea typeface="Verdana" charset="0"/>
                <a:cs typeface="Verdana" charset="0"/>
              </a:rPr>
              <a:t>Maps, Uber, Jodel, AirBnB, Emergency </a:t>
            </a:r>
            <a:r>
              <a:rPr lang="en-US" sz="1800" b="1" i="1" dirty="0" smtClean="0">
                <a:latin typeface="Verdana" charset="0"/>
                <a:ea typeface="Verdana" charset="0"/>
                <a:cs typeface="Verdana" charset="0"/>
              </a:rPr>
              <a:t>Services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endParaRPr lang="en-US" sz="1200" b="1" i="1" dirty="0"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Multiple reads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The plan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854456" y="1563479"/>
            <a:ext cx="8569151" cy="5482779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Introduce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a partitioning scheme in Apache Spark that partitions data-sets considering Geo-spatial info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:</a:t>
            </a:r>
          </a:p>
          <a:p>
            <a:pPr marL="342900" lvl="0" indent="-342900">
              <a:buFont typeface="Wingdings" charset="2"/>
              <a:buChar char="v"/>
            </a:pP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Communication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in distributed </a:t>
            </a: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environment: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minimize network traffic by allowing spark program to control RDD </a:t>
            </a:r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partitioning</a:t>
            </a:r>
            <a:endParaRPr lang="en-US" sz="18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endParaRPr lang="en-US" sz="1800" dirty="0" smtClean="0">
              <a:solidFill>
                <a:srgbClr val="FF3333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buFont typeface="Wingdings" charset="2"/>
              <a:buChar char="v"/>
            </a:pP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Retained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Spatial </a:t>
            </a: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Locality: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nearby points are probably in the same partition / </a:t>
            </a:r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cluster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endParaRPr lang="en-US" sz="1800" dirty="0" smtClean="0">
              <a:solidFill>
                <a:srgbClr val="FF3333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Minimize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data points shuffling during Geo-spatial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queries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Optimized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for Search &amp; Range queries on Geo-points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Efficient Spatial processing with Spark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1028916" y="1862428"/>
            <a:ext cx="8881565" cy="214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None/>
              <a:defRPr sz="2205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97739" indent="-19598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93217" indent="-206488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90955" indent="-19074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1000944" indent="-20823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504915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6pPr>
            <a:lvl7pPr marL="2008887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7pPr>
            <a:lvl8pPr marL="2512858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8pPr>
            <a:lvl9pPr marL="3016830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9pPr>
          </a:lstStyle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 smtClean="0">
                <a:solidFill>
                  <a:srgbClr val="FF0000"/>
                </a:solidFill>
                <a:ea typeface="Calibri" charset="0"/>
                <a:cs typeface="Calibri" charset="0"/>
              </a:rPr>
              <a:t>GeoHash </a:t>
            </a:r>
            <a:r>
              <a:rPr lang="en-US" sz="2400" dirty="0">
                <a:solidFill>
                  <a:srgbClr val="FF0000"/>
                </a:solidFill>
                <a:ea typeface="Calibri" charset="0"/>
                <a:cs typeface="Calibri" charset="0"/>
              </a:rPr>
              <a:t>Partitioner</a:t>
            </a:r>
          </a:p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GeoHash Query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Layer</a:t>
            </a:r>
            <a:endParaRPr lang="en-US" sz="240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VS english">
  <a:themeElements>
    <a:clrScheme name="DV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AA9"/>
      </a:accent1>
      <a:accent2>
        <a:srgbClr val="99C000"/>
      </a:accent2>
      <a:accent3>
        <a:srgbClr val="FDCA00"/>
      </a:accent3>
      <a:accent4>
        <a:srgbClr val="EC6500"/>
      </a:accent4>
      <a:accent5>
        <a:srgbClr val="E6001A"/>
      </a:accent5>
      <a:accent6>
        <a:srgbClr val="721085"/>
      </a:accent6>
      <a:hlink>
        <a:srgbClr val="005AA9"/>
      </a:hlink>
      <a:folHlink>
        <a:srgbClr val="005AA9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V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AA9"/>
        </a:accent1>
        <a:accent2>
          <a:srgbClr val="99C000"/>
        </a:accent2>
        <a:accent3>
          <a:srgbClr val="FDCA00"/>
        </a:accent3>
        <a:accent4>
          <a:srgbClr val="EC6500"/>
        </a:accent4>
        <a:accent5>
          <a:srgbClr val="E6001A"/>
        </a:accent5>
        <a:accent6>
          <a:srgbClr val="721085"/>
        </a:accent6>
        <a:hlink>
          <a:srgbClr val="005AA9"/>
        </a:hlink>
        <a:folHlink>
          <a:srgbClr val="005A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V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AA9"/>
        </a:accent1>
        <a:accent2>
          <a:srgbClr val="AFCC5A"/>
        </a:accent2>
        <a:accent3>
          <a:srgbClr val="FFE05C"/>
        </a:accent3>
        <a:accent4>
          <a:srgbClr val="F8C43C"/>
        </a:accent4>
        <a:accent5>
          <a:srgbClr val="EE7A34"/>
        </a:accent5>
        <a:accent6>
          <a:srgbClr val="804597"/>
        </a:accent6>
        <a:hlink>
          <a:srgbClr val="005AA9"/>
        </a:hlink>
        <a:folHlink>
          <a:srgbClr val="005A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VS_template_english" id="{63440496-3DB5-064F-910D-44B2284C85BF}" vid="{E2AF41BA-7566-B441-BED9-2B7E8EE04B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767</Words>
  <Application>Microsoft Macintosh PowerPoint</Application>
  <PresentationFormat>Custom</PresentationFormat>
  <Paragraphs>222</Paragraphs>
  <Slides>36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Calibri</vt:lpstr>
      <vt:lpstr>Calibri Light</vt:lpstr>
      <vt:lpstr>DejaVu Sans</vt:lpstr>
      <vt:lpstr>Liberation Sans</vt:lpstr>
      <vt:lpstr>Liberation Serif</vt:lpstr>
      <vt:lpstr>Lohit Devanagari</vt:lpstr>
      <vt:lpstr>StarSymbol</vt:lpstr>
      <vt:lpstr>Tahoma</vt:lpstr>
      <vt:lpstr>Verdana</vt:lpstr>
      <vt:lpstr>WenQuanYi Zen Hei</vt:lpstr>
      <vt:lpstr>Wingdings</vt:lpstr>
      <vt:lpstr>Arial</vt:lpstr>
      <vt:lpstr>Default</vt:lpstr>
      <vt:lpstr>DVS english</vt:lpstr>
      <vt:lpstr>Balanced Geohash Partitioning and Efficient Retrieval of Geospatial Big Data on Distributed and Parallel Platforms  (Apache SparkTM)</vt:lpstr>
      <vt:lpstr>PowerPoint Presentation</vt:lpstr>
      <vt:lpstr>PowerPoint Presentation</vt:lpstr>
      <vt:lpstr>Trending Scenario</vt:lpstr>
      <vt:lpstr>Seek support from Parallel computing platforms</vt:lpstr>
      <vt:lpstr>Why partition ?</vt:lpstr>
      <vt:lpstr>When to partition ?</vt:lpstr>
      <vt:lpstr>The plan</vt:lpstr>
      <vt:lpstr>Efficient Spatial processing with Spark</vt:lpstr>
      <vt:lpstr>GeoHash Partitioner</vt:lpstr>
      <vt:lpstr>Space Filling Curves</vt:lpstr>
      <vt:lpstr>GeoHash</vt:lpstr>
      <vt:lpstr>GeoHash</vt:lpstr>
      <vt:lpstr>GeoHash Partitioner</vt:lpstr>
      <vt:lpstr>PowerPoint Presentation</vt:lpstr>
      <vt:lpstr>PowerPoint Presentation</vt:lpstr>
      <vt:lpstr>Variable length </vt:lpstr>
      <vt:lpstr>Custom Partitioning </vt:lpstr>
      <vt:lpstr>PowerPoint Presentation</vt:lpstr>
      <vt:lpstr>Arch1</vt:lpstr>
      <vt:lpstr>Efficient Spatial processing with Spark</vt:lpstr>
      <vt:lpstr>Query act on all nodes</vt:lpstr>
      <vt:lpstr>GeoHash Query Layer</vt:lpstr>
      <vt:lpstr>PowerPoint Presentation</vt:lpstr>
      <vt:lpstr>Arch2</vt:lpstr>
      <vt:lpstr>Evaluation Results</vt:lpstr>
      <vt:lpstr>Improvement in Spatial Query Response time</vt:lpstr>
      <vt:lpstr>Reduction in number of records scanned</vt:lpstr>
      <vt:lpstr>Reduction Locality of Spark tasks and minimized shuffling</vt:lpstr>
      <vt:lpstr>Reduction Locality of Spark tasks and minimized shuffling</vt:lpstr>
      <vt:lpstr>Reduction Locality of Spark tasks and minimized shuffling</vt:lpstr>
      <vt:lpstr>Partitioning is not always beneficial:  Benefits of Partitioning with multiple Reads</vt:lpstr>
      <vt:lpstr>Limitations and Challenges</vt:lpstr>
      <vt:lpstr>Project Details</vt:lpstr>
      <vt:lpstr>References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Partitioning and Querying for Apache Spark</dc:title>
  <dc:creator>Hariharan Gandhi</dc:creator>
  <cp:lastModifiedBy>GANDHI, HARIHARAN</cp:lastModifiedBy>
  <cp:revision>130</cp:revision>
  <cp:lastPrinted>2016-07-13T01:03:41Z</cp:lastPrinted>
  <dcterms:created xsi:type="dcterms:W3CDTF">2016-03-18T00:44:28Z</dcterms:created>
  <dcterms:modified xsi:type="dcterms:W3CDTF">2016-07-13T01:29:11Z</dcterms:modified>
</cp:coreProperties>
</file>